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3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5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992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7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72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41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48284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56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90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20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02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402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743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61BD6C7-6ED8-4627-A4F2-0C2BFCC88AC2}" type="datetimeFigureOut">
              <a:rPr lang="tr-TR" smtClean="0"/>
              <a:t>31.07.2023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B462D70-7A49-4494-9E4C-CAB71534BBB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757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Complıance</a:t>
            </a:r>
            <a:r>
              <a:rPr lang="tr-T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monıtorıng</a:t>
            </a:r>
            <a:r>
              <a:rPr lang="tr-T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brıefıng</a:t>
            </a:r>
            <a:endParaRPr lang="tr-T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Genel Havacılık A.Ş.</a:t>
            </a:r>
          </a:p>
          <a:p>
            <a:r>
              <a:rPr lang="tr-TR" smtClean="0"/>
              <a:t>REV.00 </a:t>
            </a:r>
            <a:r>
              <a:rPr lang="tr-TR" dirty="0" smtClean="0"/>
              <a:t>- 04.07.2023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568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34416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</a:t>
            </a:r>
            <a:r>
              <a:rPr lang="tr-TR" sz="3600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sz="3600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Planning</a:t>
            </a: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200" b="1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sz="2200" b="1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b="1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endParaRPr lang="tr-TR" sz="2200" b="1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80160" y="2977895"/>
            <a:ext cx="4517136" cy="3581401"/>
          </a:xfrm>
        </p:spPr>
        <p:txBody>
          <a:bodyPr>
            <a:normAutofit fontScale="70000" lnSpcReduction="20000"/>
          </a:bodyPr>
          <a:lstStyle/>
          <a:p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Departments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Flight Operations (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Crew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Planning, EFB,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FMS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Nav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Database)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Flight Training,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(FDM,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Aircraft MTOW 27.000 kg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Security Management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Ground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Operations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Subcontractors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Continuing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Airworthiness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Administration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SACA,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7329686" y="2977894"/>
            <a:ext cx="4447786" cy="3581401"/>
          </a:xfrm>
        </p:spPr>
        <p:txBody>
          <a:bodyPr>
            <a:normAutofit fontScale="70000" lnSpcReduction="20000"/>
          </a:bodyPr>
          <a:lstStyle/>
          <a:p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Subcontractors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Fuel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Dispatch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Maintenance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Simulator,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Aircraft Product,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Handling Services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88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9808" y="1517904"/>
            <a:ext cx="9948672" cy="5102352"/>
          </a:xfrm>
        </p:spPr>
        <p:txBody>
          <a:bodyPr/>
          <a:lstStyle/>
          <a:p>
            <a:pPr algn="just"/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Plan:</a:t>
            </a:r>
            <a:endParaRPr lang="tr-TR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includes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periodic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plan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flexible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allows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unplanned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trends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identified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follow-up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verify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corrective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not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performed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re-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suitable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calendar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not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postponed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canceled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indefinitely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exceptional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cases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cancellation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supplier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suspended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91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2377440"/>
            <a:ext cx="10433304" cy="1453896"/>
          </a:xfrm>
        </p:spPr>
        <p:txBody>
          <a:bodyPr/>
          <a:lstStyle/>
          <a:p>
            <a:r>
              <a:rPr lang="tr-TR" b="1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b="1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tr-TR" b="1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dirty="0" smtClean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it is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arranged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e-mail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oral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7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0664" y="1536192"/>
            <a:ext cx="6208776" cy="3995928"/>
          </a:xfrm>
        </p:spPr>
        <p:txBody>
          <a:bodyPr/>
          <a:lstStyle/>
          <a:p>
            <a:pPr algn="just"/>
            <a:r>
              <a:rPr lang="tr-TR" b="1" dirty="0" err="1">
                <a:solidFill>
                  <a:srgbClr val="335A7D"/>
                </a:solidFill>
              </a:rPr>
              <a:t>Audit</a:t>
            </a:r>
            <a:r>
              <a:rPr lang="tr-TR" b="1" dirty="0">
                <a:solidFill>
                  <a:srgbClr val="335A7D"/>
                </a:solidFill>
              </a:rPr>
              <a:t> </a:t>
            </a:r>
            <a:r>
              <a:rPr lang="tr-TR" b="1" dirty="0" err="1">
                <a:solidFill>
                  <a:srgbClr val="335A7D"/>
                </a:solidFill>
              </a:rPr>
              <a:t>Execution</a:t>
            </a:r>
            <a:r>
              <a:rPr lang="tr-TR" b="1" dirty="0" smtClean="0">
                <a:solidFill>
                  <a:srgbClr val="335A7D"/>
                </a:solidFill>
              </a:rPr>
              <a:t>:</a:t>
            </a:r>
            <a:r>
              <a:rPr lang="tr-TR" b="1" dirty="0"/>
              <a:t> </a:t>
            </a:r>
            <a:endParaRPr lang="tr-TR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performed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checklist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asked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written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dedicated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checklist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Information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Auditing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confirmation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auditees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checklist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written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signed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auditee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9721" y="978662"/>
            <a:ext cx="3874559" cy="526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43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4088" y="2414016"/>
            <a:ext cx="6592824" cy="2020824"/>
          </a:xfrm>
        </p:spPr>
        <p:txBody>
          <a:bodyPr/>
          <a:lstStyle/>
          <a:p>
            <a:pPr algn="just"/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Analysis of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photocopies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collected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collected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analyzed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Araştırma konsepti. Kanıtları bulmak. stok fotoğraf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423" y="2346642"/>
            <a:ext cx="3380891" cy="201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1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4088" y="1143000"/>
            <a:ext cx="6272784" cy="5065776"/>
          </a:xfrm>
        </p:spPr>
        <p:txBody>
          <a:bodyPr/>
          <a:lstStyle/>
          <a:p>
            <a:pPr algn="just"/>
            <a:r>
              <a:rPr lang="tr-TR" b="1" dirty="0">
                <a:solidFill>
                  <a:srgbClr val="335A7D"/>
                </a:solidFill>
              </a:rPr>
              <a:t>Report of </a:t>
            </a:r>
            <a:r>
              <a:rPr lang="tr-TR" b="1" dirty="0" err="1">
                <a:solidFill>
                  <a:srgbClr val="335A7D"/>
                </a:solidFill>
              </a:rPr>
              <a:t>Audit</a:t>
            </a:r>
            <a:r>
              <a:rPr lang="tr-TR" b="1" dirty="0">
                <a:solidFill>
                  <a:srgbClr val="335A7D"/>
                </a:solidFill>
              </a:rPr>
              <a:t>:</a:t>
            </a:r>
            <a:endParaRPr lang="tr-TR" dirty="0">
              <a:solidFill>
                <a:srgbClr val="335A7D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finding</a:t>
            </a:r>
            <a:r>
              <a:rPr lang="tr-TR" dirty="0"/>
              <a:t>(s) , </a:t>
            </a:r>
            <a:r>
              <a:rPr lang="tr-TR" dirty="0" err="1"/>
              <a:t>level</a:t>
            </a:r>
            <a:r>
              <a:rPr lang="tr-TR" dirty="0"/>
              <a:t> of </a:t>
            </a:r>
            <a:r>
              <a:rPr lang="tr-TR" dirty="0" err="1"/>
              <a:t>finding</a:t>
            </a:r>
            <a:r>
              <a:rPr lang="tr-TR" dirty="0"/>
              <a:t>(s)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determined</a:t>
            </a:r>
            <a:r>
              <a:rPr lang="tr-TR" dirty="0"/>
              <a:t> . </a:t>
            </a:r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discussed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corrective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preventive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suitable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closure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prevention</a:t>
            </a:r>
            <a:r>
              <a:rPr lang="tr-TR" dirty="0"/>
              <a:t> of </a:t>
            </a:r>
            <a:r>
              <a:rPr lang="tr-TR" dirty="0" err="1"/>
              <a:t>finding</a:t>
            </a:r>
            <a:r>
              <a:rPr lang="tr-TR" dirty="0"/>
              <a:t>(s) </a:t>
            </a:r>
            <a:r>
              <a:rPr lang="tr-TR" dirty="0" err="1"/>
              <a:t>audit</a:t>
            </a:r>
            <a:r>
              <a:rPr lang="tr-TR" dirty="0"/>
              <a:t> </a:t>
            </a:r>
            <a:r>
              <a:rPr lang="tr-TR" dirty="0" err="1"/>
              <a:t>area</a:t>
            </a:r>
            <a:r>
              <a:rPr lang="tr-TR" dirty="0"/>
              <a:t> is </a:t>
            </a:r>
            <a:r>
              <a:rPr lang="tr-TR" dirty="0" err="1"/>
              <a:t>left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auditor</a:t>
            </a:r>
            <a:r>
              <a:rPr lang="tr-TR" dirty="0"/>
              <a:t>(s).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/>
              <a:t>An </a:t>
            </a:r>
            <a:r>
              <a:rPr lang="tr-TR" dirty="0" err="1"/>
              <a:t>audit</a:t>
            </a:r>
            <a:r>
              <a:rPr lang="tr-TR" dirty="0"/>
              <a:t> </a:t>
            </a:r>
            <a:r>
              <a:rPr lang="tr-TR" dirty="0" err="1"/>
              <a:t>report</a:t>
            </a:r>
            <a:r>
              <a:rPr lang="tr-TR" dirty="0"/>
              <a:t> is </a:t>
            </a:r>
            <a:r>
              <a:rPr lang="tr-TR" dirty="0" err="1"/>
              <a:t>prepared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containes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subject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finding</a:t>
            </a:r>
            <a:r>
              <a:rPr lang="tr-TR" dirty="0"/>
              <a:t>(s)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issued</a:t>
            </a:r>
            <a:r>
              <a:rPr lang="tr-TR" dirty="0"/>
              <a:t> </a:t>
            </a:r>
            <a:r>
              <a:rPr lang="tr-TR" dirty="0" err="1"/>
              <a:t>corrective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preventive</a:t>
            </a:r>
            <a:r>
              <a:rPr lang="tr-TR" dirty="0"/>
              <a:t> </a:t>
            </a:r>
            <a:r>
              <a:rPr lang="tr-TR" dirty="0" err="1"/>
              <a:t>action</a:t>
            </a:r>
            <a:r>
              <a:rPr lang="tr-TR" dirty="0"/>
              <a:t> </a:t>
            </a:r>
            <a:r>
              <a:rPr lang="tr-TR" dirty="0" err="1"/>
              <a:t>request</a:t>
            </a:r>
            <a:r>
              <a:rPr lang="tr-TR" dirty="0"/>
              <a:t> form.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finding</a:t>
            </a:r>
            <a:r>
              <a:rPr lang="tr-TR" dirty="0"/>
              <a:t>(s)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determined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audit</a:t>
            </a:r>
            <a:r>
              <a:rPr lang="tr-TR" dirty="0"/>
              <a:t> </a:t>
            </a:r>
            <a:r>
              <a:rPr lang="tr-TR" dirty="0" err="1"/>
              <a:t>report</a:t>
            </a:r>
            <a:r>
              <a:rPr lang="tr-TR" dirty="0"/>
              <a:t>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, </a:t>
            </a:r>
            <a:r>
              <a:rPr lang="tr-TR" dirty="0" err="1"/>
              <a:t>closing</a:t>
            </a:r>
            <a:r>
              <a:rPr lang="tr-TR" dirty="0"/>
              <a:t> </a:t>
            </a:r>
            <a:r>
              <a:rPr lang="tr-TR" dirty="0" err="1"/>
              <a:t>times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responsible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finding</a:t>
            </a:r>
            <a:r>
              <a:rPr lang="tr-TR" dirty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report</a:t>
            </a:r>
            <a:r>
              <a:rPr lang="tr-TR" dirty="0"/>
              <a:t> is </a:t>
            </a:r>
            <a:r>
              <a:rPr lang="tr-TR" dirty="0" err="1"/>
              <a:t>distributed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relevant</a:t>
            </a:r>
            <a:r>
              <a:rPr lang="tr-TR" dirty="0"/>
              <a:t> </a:t>
            </a:r>
            <a:r>
              <a:rPr lang="tr-TR" dirty="0" err="1"/>
              <a:t>manager</a:t>
            </a:r>
            <a:r>
              <a:rPr lang="tr-TR" dirty="0"/>
              <a:t> (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external</a:t>
            </a:r>
            <a:r>
              <a:rPr lang="tr-TR" dirty="0"/>
              <a:t>), </a:t>
            </a:r>
            <a:r>
              <a:rPr lang="tr-TR" dirty="0" err="1"/>
              <a:t>responsible</a:t>
            </a:r>
            <a:r>
              <a:rPr lang="tr-TR" dirty="0"/>
              <a:t> </a:t>
            </a:r>
            <a:r>
              <a:rPr lang="tr-TR" dirty="0" err="1"/>
              <a:t>personnel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Accountable</a:t>
            </a:r>
            <a:r>
              <a:rPr lang="tr-TR" dirty="0"/>
              <a:t> Manager of Genel </a:t>
            </a:r>
            <a:r>
              <a:rPr lang="tr-TR" dirty="0" err="1"/>
              <a:t>Havacilik</a:t>
            </a:r>
            <a:r>
              <a:rPr lang="tr-TR" dirty="0"/>
              <a:t>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1544" y="941831"/>
            <a:ext cx="4096512" cy="570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0664" y="1810512"/>
            <a:ext cx="10716768" cy="412394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</a:t>
            </a:r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sz="2400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Level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(s) (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(s)):</a:t>
            </a:r>
          </a:p>
          <a:p>
            <a:pPr marL="0" indent="0" algn="just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affects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basic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Immediate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requested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Level 2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(s) (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(s)):</a:t>
            </a: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incompliances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vital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crucial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success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mitigation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removal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maximum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(G) :</a:t>
            </a:r>
          </a:p>
          <a:p>
            <a:pPr marL="0" indent="0" algn="just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According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suggestion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CM,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Generally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mitigation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removal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maximum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3816" y="1810512"/>
            <a:ext cx="10716768" cy="2990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algn="just"/>
            <a:r>
              <a:rPr lang="tr-TR" sz="2400" b="1" dirty="0">
                <a:solidFill>
                  <a:srgbClr val="335A7D"/>
                </a:solidFill>
              </a:rPr>
              <a:t>Report of </a:t>
            </a:r>
            <a:r>
              <a:rPr lang="tr-TR" sz="2400" b="1" dirty="0" err="1">
                <a:solidFill>
                  <a:srgbClr val="335A7D"/>
                </a:solidFill>
              </a:rPr>
              <a:t>Findings</a:t>
            </a:r>
            <a:r>
              <a:rPr lang="tr-TR" sz="2400" b="1" dirty="0" smtClean="0">
                <a:solidFill>
                  <a:srgbClr val="335A7D"/>
                </a:solidFill>
              </a:rPr>
              <a:t>:</a:t>
            </a:r>
            <a:r>
              <a:rPr lang="tr-TR" sz="2400" dirty="0">
                <a:solidFill>
                  <a:srgbClr val="335A7D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deviation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as "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".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corrective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preventive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requested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CM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auditor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41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3816" y="1307592"/>
            <a:ext cx="10716768" cy="55504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algn="just"/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sz="2400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refers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fundamental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underlying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occurrence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a problem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identifying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typically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thorough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investigation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issue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Whys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asking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trace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cause-and-effect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reach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problem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Fishbone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Diagram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Ishikawa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Diagram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Cause-and-Effect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Diagram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visual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tool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helps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issue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categorizing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various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Fault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Analysis: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systematic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combination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problem).</a:t>
            </a:r>
          </a:p>
          <a:p>
            <a:pPr marL="0" indent="0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8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3816" y="1307592"/>
            <a:ext cx="10716768" cy="5550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algn="just"/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Corrective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Action:</a:t>
            </a:r>
            <a:endParaRPr lang="tr-TR" sz="2400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Corrective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Action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focuses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addressing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eliminating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a problem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non-conformance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occurred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issue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arises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corrective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prevent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recurrence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consequences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Preventive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Action:</a:t>
            </a:r>
            <a:endParaRPr lang="tr-TR" sz="2400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Preventive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Action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focuses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identifying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addressing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occur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aiming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prevent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non-conformances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happening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preventive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implement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reduce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eliminate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likelihood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recurring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18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sz="40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40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40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sz="40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r>
              <a:rPr lang="tr-TR" dirty="0">
                <a:solidFill>
                  <a:srgbClr val="335A7D"/>
                </a:solidFill>
              </a:rPr>
              <a:t/>
            </a:r>
            <a:br>
              <a:rPr lang="tr-TR" dirty="0">
                <a:solidFill>
                  <a:srgbClr val="335A7D"/>
                </a:solidFill>
              </a:rPr>
            </a:br>
            <a:endParaRPr lang="tr-TR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9264" y="2171700"/>
            <a:ext cx="9811512" cy="3581400"/>
          </a:xfrm>
        </p:spPr>
        <p:txBody>
          <a:bodyPr/>
          <a:lstStyle/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refers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systematic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evaluating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ensuring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organization's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various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aspects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maintenance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regulatory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deviations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non-compliance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established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allowing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corrective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typically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inspections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reviews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verify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402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3816" y="996696"/>
            <a:ext cx="10716768" cy="5861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algn="just"/>
            <a:r>
              <a:rPr lang="tr-TR" b="1" dirty="0" err="1">
                <a:solidFill>
                  <a:srgbClr val="335A7D"/>
                </a:solidFill>
              </a:rPr>
              <a:t>Audit</a:t>
            </a:r>
            <a:r>
              <a:rPr lang="tr-TR" b="1" dirty="0">
                <a:solidFill>
                  <a:srgbClr val="335A7D"/>
                </a:solidFill>
              </a:rPr>
              <a:t> </a:t>
            </a:r>
            <a:r>
              <a:rPr lang="tr-TR" b="1" dirty="0" err="1">
                <a:solidFill>
                  <a:srgbClr val="335A7D"/>
                </a:solidFill>
              </a:rPr>
              <a:t>Findings</a:t>
            </a:r>
            <a:r>
              <a:rPr lang="tr-TR" b="1" dirty="0">
                <a:solidFill>
                  <a:srgbClr val="335A7D"/>
                </a:solidFill>
              </a:rPr>
              <a:t> </a:t>
            </a:r>
            <a:r>
              <a:rPr lang="tr-TR" b="1" dirty="0" err="1">
                <a:solidFill>
                  <a:srgbClr val="335A7D"/>
                </a:solidFill>
              </a:rPr>
              <a:t>Follow-Up</a:t>
            </a:r>
            <a:r>
              <a:rPr lang="tr-TR" b="1" dirty="0" smtClean="0">
                <a:solidFill>
                  <a:srgbClr val="335A7D"/>
                </a:solidFill>
              </a:rPr>
              <a:t>:</a:t>
            </a:r>
            <a:r>
              <a:rPr lang="tr-TR" b="1" dirty="0"/>
              <a:t> </a:t>
            </a:r>
            <a:endParaRPr lang="tr-TR" dirty="0"/>
          </a:p>
          <a:p>
            <a:pPr marL="457200" lvl="0" indent="-457200" algn="just">
              <a:buFont typeface="+mj-lt"/>
              <a:buAutoNum type="arabicPeriod"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relevant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 </a:t>
            </a:r>
            <a:r>
              <a:rPr lang="tr-TR" dirty="0" err="1"/>
              <a:t>manager</a:t>
            </a:r>
            <a:r>
              <a:rPr lang="tr-TR" dirty="0"/>
              <a:t> is </a:t>
            </a:r>
            <a:r>
              <a:rPr lang="tr-TR" dirty="0" err="1"/>
              <a:t>responsible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ensure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necessary</a:t>
            </a:r>
            <a:r>
              <a:rPr lang="tr-TR" dirty="0"/>
              <a:t> </a:t>
            </a:r>
            <a:r>
              <a:rPr lang="tr-TR" dirty="0" err="1"/>
              <a:t>corrective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preventive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carried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inform</a:t>
            </a:r>
            <a:r>
              <a:rPr lang="tr-TR" dirty="0"/>
              <a:t> </a:t>
            </a:r>
            <a:r>
              <a:rPr lang="tr-TR" dirty="0" err="1"/>
              <a:t>Compliance</a:t>
            </a:r>
            <a:r>
              <a:rPr lang="tr-TR" dirty="0"/>
              <a:t> </a:t>
            </a:r>
            <a:r>
              <a:rPr lang="tr-TR" dirty="0" err="1"/>
              <a:t>Monitoring</a:t>
            </a:r>
            <a:r>
              <a:rPr lang="tr-TR" dirty="0"/>
              <a:t> Manager of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compliance</a:t>
            </a:r>
            <a:r>
              <a:rPr lang="tr-TR" dirty="0"/>
              <a:t> in a </a:t>
            </a:r>
            <a:r>
              <a:rPr lang="tr-TR" dirty="0" err="1"/>
              <a:t>timely</a:t>
            </a:r>
            <a:r>
              <a:rPr lang="tr-TR" dirty="0"/>
              <a:t> </a:t>
            </a:r>
            <a:r>
              <a:rPr lang="tr-TR" dirty="0" err="1"/>
              <a:t>manner</a:t>
            </a:r>
            <a:r>
              <a:rPr lang="tr-TR" dirty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tr-TR" dirty="0" err="1"/>
              <a:t>NCs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answered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relevant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 </a:t>
            </a:r>
            <a:r>
              <a:rPr lang="tr-TR" dirty="0" err="1"/>
              <a:t>managers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non-compliance</a:t>
            </a:r>
            <a:r>
              <a:rPr lang="tr-TR" dirty="0"/>
              <a:t> form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target</a:t>
            </a:r>
            <a:r>
              <a:rPr lang="tr-TR" dirty="0"/>
              <a:t> </a:t>
            </a:r>
            <a:r>
              <a:rPr lang="tr-TR" dirty="0" err="1"/>
              <a:t>date</a:t>
            </a:r>
            <a:r>
              <a:rPr lang="tr-TR" dirty="0"/>
              <a:t> is </a:t>
            </a:r>
            <a:r>
              <a:rPr lang="tr-TR" dirty="0" err="1"/>
              <a:t>reached</a:t>
            </a:r>
            <a:r>
              <a:rPr lang="tr-TR" dirty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receipt</a:t>
            </a:r>
            <a:r>
              <a:rPr lang="tr-TR" dirty="0"/>
              <a:t> of </a:t>
            </a:r>
            <a:r>
              <a:rPr lang="tr-TR" dirty="0" err="1"/>
              <a:t>non-compliance</a:t>
            </a:r>
            <a:r>
              <a:rPr lang="tr-TR" dirty="0"/>
              <a:t> form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Compliance</a:t>
            </a:r>
            <a:r>
              <a:rPr lang="tr-TR" dirty="0"/>
              <a:t> </a:t>
            </a:r>
            <a:r>
              <a:rPr lang="tr-TR" dirty="0" err="1"/>
              <a:t>Monitoring</a:t>
            </a:r>
            <a:r>
              <a:rPr lang="tr-TR" dirty="0"/>
              <a:t> Manager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Auditor</a:t>
            </a:r>
            <a:r>
              <a:rPr lang="tr-TR" dirty="0"/>
              <a:t>(s)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ensure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noncompliance</a:t>
            </a:r>
            <a:r>
              <a:rPr lang="tr-TR" dirty="0"/>
              <a:t> </a:t>
            </a:r>
            <a:r>
              <a:rPr lang="tr-TR" dirty="0" err="1"/>
              <a:t>root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found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 is </a:t>
            </a:r>
            <a:r>
              <a:rPr lang="tr-TR" dirty="0" err="1"/>
              <a:t>acceptable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necessary</a:t>
            </a:r>
            <a:r>
              <a:rPr lang="tr-TR" dirty="0"/>
              <a:t> </a:t>
            </a:r>
            <a:r>
              <a:rPr lang="tr-TR" dirty="0" err="1"/>
              <a:t>action</a:t>
            </a:r>
            <a:r>
              <a:rPr lang="tr-TR" dirty="0"/>
              <a:t> has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taken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rectify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non-compliance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it </a:t>
            </a:r>
            <a:r>
              <a:rPr lang="tr-TR" dirty="0" err="1"/>
              <a:t>prevents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relevant</a:t>
            </a:r>
            <a:r>
              <a:rPr lang="tr-TR" dirty="0"/>
              <a:t> </a:t>
            </a:r>
            <a:r>
              <a:rPr lang="tr-TR" dirty="0" err="1"/>
              <a:t>section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reoccurrence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future</a:t>
            </a:r>
            <a:endParaRPr lang="tr-TR" dirty="0"/>
          </a:p>
          <a:p>
            <a:pPr marL="457200" lvl="0" indent="-457200" algn="just">
              <a:buFont typeface="+mj-lt"/>
              <a:buAutoNum type="arabicPeriod"/>
            </a:pP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NCs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closed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Compliance</a:t>
            </a:r>
            <a:r>
              <a:rPr lang="tr-TR" dirty="0"/>
              <a:t> </a:t>
            </a:r>
            <a:r>
              <a:rPr lang="tr-TR" dirty="0" err="1"/>
              <a:t>Monitoring</a:t>
            </a:r>
            <a:r>
              <a:rPr lang="tr-TR" dirty="0"/>
              <a:t> Manager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Auditor</a:t>
            </a:r>
            <a:r>
              <a:rPr lang="tr-TR" dirty="0"/>
              <a:t>(s)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indicate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audit</a:t>
            </a:r>
            <a:r>
              <a:rPr lang="tr-TR" dirty="0"/>
              <a:t> </a:t>
            </a:r>
            <a:r>
              <a:rPr lang="tr-TR" dirty="0" err="1"/>
              <a:t>report</a:t>
            </a:r>
            <a:r>
              <a:rPr lang="tr-TR" dirty="0"/>
              <a:t> </a:t>
            </a:r>
            <a:r>
              <a:rPr lang="tr-TR" dirty="0" err="1"/>
              <a:t>closure</a:t>
            </a:r>
            <a:r>
              <a:rPr lang="tr-TR" dirty="0"/>
              <a:t>, CM </a:t>
            </a:r>
            <a:r>
              <a:rPr lang="tr-TR" dirty="0" err="1"/>
              <a:t>or</a:t>
            </a:r>
            <a:r>
              <a:rPr lang="tr-TR" dirty="0"/>
              <a:t> his/her </a:t>
            </a:r>
            <a:r>
              <a:rPr lang="tr-TR" dirty="0" err="1"/>
              <a:t>deputy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then</a:t>
            </a:r>
            <a:r>
              <a:rPr lang="tr-TR" dirty="0"/>
              <a:t> </a:t>
            </a:r>
            <a:r>
              <a:rPr lang="tr-TR" dirty="0" err="1"/>
              <a:t>review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sign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relevant</a:t>
            </a:r>
            <a:r>
              <a:rPr lang="tr-TR" dirty="0"/>
              <a:t> </a:t>
            </a:r>
            <a:r>
              <a:rPr lang="tr-TR" dirty="0" err="1"/>
              <a:t>Audit</a:t>
            </a:r>
            <a:r>
              <a:rPr lang="tr-TR" dirty="0"/>
              <a:t> Report </a:t>
            </a:r>
            <a:r>
              <a:rPr lang="tr-TR" dirty="0" err="1"/>
              <a:t>if</a:t>
            </a:r>
            <a:r>
              <a:rPr lang="tr-TR" dirty="0"/>
              <a:t> he/</a:t>
            </a:r>
            <a:r>
              <a:rPr lang="tr-TR" dirty="0" err="1"/>
              <a:t>she</a:t>
            </a:r>
            <a:r>
              <a:rPr lang="tr-TR" dirty="0"/>
              <a:t> </a:t>
            </a:r>
            <a:r>
              <a:rPr lang="tr-TR" dirty="0" err="1"/>
              <a:t>finds</a:t>
            </a:r>
            <a:r>
              <a:rPr lang="tr-TR" dirty="0"/>
              <a:t> it </a:t>
            </a:r>
            <a:r>
              <a:rPr lang="tr-TR" dirty="0" err="1"/>
              <a:t>acceptable</a:t>
            </a:r>
            <a:r>
              <a:rPr lang="tr-TR" dirty="0"/>
              <a:t>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80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173736"/>
            <a:ext cx="9601200" cy="448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PROGRAM</a:t>
            </a:r>
            <a:endParaRPr lang="tr-TR" sz="2400" dirty="0">
              <a:solidFill>
                <a:srgbClr val="335A7D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9244" y="1956816"/>
            <a:ext cx="10725912" cy="3090672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rgbClr val="335A7D"/>
                </a:solidFill>
              </a:rPr>
              <a:t> </a:t>
            </a:r>
            <a:r>
              <a:rPr lang="tr-TR" b="1" dirty="0">
                <a:solidFill>
                  <a:srgbClr val="335A7D"/>
                </a:solidFill>
              </a:rPr>
              <a:t>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Time:</a:t>
            </a:r>
            <a:endParaRPr lang="tr-TR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predetermined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rectification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corrective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preventive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agreed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Manager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deadline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reached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Applications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extensions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accompanied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appropriate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supporting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requests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can be done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e-mail.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NCs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plan, 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previous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time.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NCs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again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time,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Accountable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reported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TDGCA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(s)..</a:t>
            </a: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21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1812" y="1554480"/>
            <a:ext cx="10940796" cy="3648456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Non-Conformity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sz="2400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supplied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nonconformities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departmant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e-mail (qs@genelhavacilik.com.tr)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Genel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Havacilik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A.Ş web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(www.genelhavacilik.com.tr)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Forms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section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nonconformities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reported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notify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personell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departments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e-mail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evaluated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nonconformities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2151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388" y="758952"/>
            <a:ext cx="10940796" cy="4791456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sz="2400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Genel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Havacilik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maintains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accurate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complete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legible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identifiable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retrievable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documenting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enable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us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analyze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non-conformity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can be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identified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addressed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established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maintained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conformity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keeps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as hard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electronic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format.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751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3524" y="265176"/>
            <a:ext cx="10940796" cy="479145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record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shall</a:t>
            </a:r>
            <a:r>
              <a:rPr lang="tr-TR" dirty="0"/>
              <a:t> be </a:t>
            </a:r>
            <a:r>
              <a:rPr lang="tr-TR" dirty="0" err="1"/>
              <a:t>identified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unique</a:t>
            </a:r>
            <a:r>
              <a:rPr lang="tr-TR" dirty="0"/>
              <a:t> form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revision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shall</a:t>
            </a:r>
            <a:r>
              <a:rPr lang="tr-TR" dirty="0"/>
              <a:t> be </a:t>
            </a:r>
            <a:r>
              <a:rPr lang="tr-TR" dirty="0" err="1"/>
              <a:t>ensured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records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legible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identify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data. </a:t>
            </a:r>
            <a:r>
              <a:rPr lang="tr-TR" dirty="0" err="1"/>
              <a:t>If</a:t>
            </a:r>
            <a:r>
              <a:rPr lang="tr-TR" dirty="0"/>
              <a:t> not </a:t>
            </a:r>
            <a:r>
              <a:rPr lang="tr-TR" dirty="0" err="1"/>
              <a:t>otherwise</a:t>
            </a:r>
            <a:r>
              <a:rPr lang="tr-TR" dirty="0"/>
              <a:t> </a:t>
            </a:r>
            <a:r>
              <a:rPr lang="tr-TR" dirty="0" err="1"/>
              <a:t>specified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relevant</a:t>
            </a:r>
            <a:r>
              <a:rPr lang="tr-TR" dirty="0"/>
              <a:t> </a:t>
            </a:r>
            <a:r>
              <a:rPr lang="tr-TR" dirty="0" err="1"/>
              <a:t>procedures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manuals</a:t>
            </a:r>
            <a:r>
              <a:rPr lang="tr-TR" dirty="0"/>
              <a:t>, </a:t>
            </a:r>
            <a:r>
              <a:rPr lang="tr-TR" dirty="0" err="1"/>
              <a:t>all</a:t>
            </a:r>
            <a:r>
              <a:rPr lang="tr-TR" dirty="0"/>
              <a:t> Genel </a:t>
            </a:r>
            <a:r>
              <a:rPr lang="tr-TR" dirty="0" err="1"/>
              <a:t>Havacilik</a:t>
            </a:r>
            <a:r>
              <a:rPr lang="tr-TR" dirty="0"/>
              <a:t> </a:t>
            </a:r>
            <a:r>
              <a:rPr lang="tr-TR" dirty="0" err="1"/>
              <a:t>records</a:t>
            </a:r>
            <a:r>
              <a:rPr lang="tr-TR" dirty="0"/>
              <a:t> </a:t>
            </a:r>
            <a:r>
              <a:rPr lang="tr-TR" dirty="0" err="1"/>
              <a:t>shall</a:t>
            </a:r>
            <a:r>
              <a:rPr lang="tr-TR" dirty="0"/>
              <a:t> be </a:t>
            </a:r>
            <a:r>
              <a:rPr lang="tr-TR" dirty="0" err="1"/>
              <a:t>maintained</a:t>
            </a:r>
            <a:r>
              <a:rPr lang="tr-TR" dirty="0"/>
              <a:t>, </a:t>
            </a:r>
            <a:r>
              <a:rPr lang="tr-TR" dirty="0" err="1"/>
              <a:t>retrieved</a:t>
            </a:r>
            <a:r>
              <a:rPr lang="tr-TR" dirty="0"/>
              <a:t>, </a:t>
            </a:r>
            <a:r>
              <a:rPr lang="tr-TR" dirty="0" err="1"/>
              <a:t>protected</a:t>
            </a:r>
            <a:r>
              <a:rPr lang="tr-TR" dirty="0"/>
              <a:t>, </a:t>
            </a:r>
            <a:r>
              <a:rPr lang="tr-TR" dirty="0" err="1"/>
              <a:t>secured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disposed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originating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following</a:t>
            </a:r>
            <a:r>
              <a:rPr lang="tr-TR" dirty="0"/>
              <a:t> </a:t>
            </a:r>
            <a:r>
              <a:rPr lang="tr-TR" dirty="0" err="1"/>
              <a:t>compliance</a:t>
            </a:r>
            <a:r>
              <a:rPr lang="tr-TR" dirty="0"/>
              <a:t> </a:t>
            </a:r>
            <a:r>
              <a:rPr lang="tr-TR" dirty="0" err="1"/>
              <a:t>monitoring</a:t>
            </a:r>
            <a:r>
              <a:rPr lang="tr-TR" dirty="0"/>
              <a:t> </a:t>
            </a:r>
            <a:r>
              <a:rPr lang="tr-TR" dirty="0" err="1"/>
              <a:t>management</a:t>
            </a:r>
            <a:r>
              <a:rPr lang="tr-TR" dirty="0"/>
              <a:t> </a:t>
            </a:r>
            <a:r>
              <a:rPr lang="tr-TR" dirty="0" err="1"/>
              <a:t>records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retained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period</a:t>
            </a:r>
            <a:r>
              <a:rPr lang="tr-TR" dirty="0"/>
              <a:t> of 5 </a:t>
            </a:r>
            <a:r>
              <a:rPr lang="tr-TR" dirty="0" err="1" smtClean="0"/>
              <a:t>years</a:t>
            </a:r>
            <a:r>
              <a:rPr lang="tr-TR" dirty="0" smtClean="0"/>
              <a:t>;</a:t>
            </a:r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err="1" smtClean="0"/>
              <a:t>Audit</a:t>
            </a:r>
            <a:r>
              <a:rPr lang="tr-TR" dirty="0" smtClean="0"/>
              <a:t> </a:t>
            </a:r>
            <a:r>
              <a:rPr lang="tr-TR" dirty="0" err="1"/>
              <a:t>Plans</a:t>
            </a:r>
            <a:r>
              <a:rPr lang="tr-TR" dirty="0"/>
              <a:t>, </a:t>
            </a:r>
            <a:r>
              <a:rPr lang="tr-TR" dirty="0" err="1"/>
              <a:t>checklists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audit</a:t>
            </a:r>
            <a:r>
              <a:rPr lang="tr-TR" dirty="0"/>
              <a:t> </a:t>
            </a:r>
            <a:r>
              <a:rPr lang="tr-TR" dirty="0" err="1" smtClean="0"/>
              <a:t>reports</a:t>
            </a:r>
            <a:r>
              <a:rPr lang="tr-TR" dirty="0"/>
              <a:t>,</a:t>
            </a:r>
          </a:p>
          <a:p>
            <a:pPr marL="0" indent="0" algn="just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Non-conformity</a:t>
            </a:r>
            <a:r>
              <a:rPr lang="tr-TR" dirty="0" smtClean="0"/>
              <a:t> </a:t>
            </a:r>
            <a:r>
              <a:rPr lang="tr-TR" dirty="0" err="1"/>
              <a:t>reports</a:t>
            </a:r>
            <a:r>
              <a:rPr lang="tr-TR" dirty="0"/>
              <a:t>,</a:t>
            </a:r>
          </a:p>
          <a:p>
            <a:pPr marL="0" indent="0" algn="just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Follow-up</a:t>
            </a:r>
            <a:r>
              <a:rPr lang="tr-TR" dirty="0" smtClean="0"/>
              <a:t> </a:t>
            </a:r>
            <a:r>
              <a:rPr lang="tr-TR" dirty="0" err="1"/>
              <a:t>reports</a:t>
            </a:r>
            <a:r>
              <a:rPr lang="tr-TR" dirty="0"/>
              <a:t>,</a:t>
            </a:r>
          </a:p>
          <a:p>
            <a:pPr marL="0" indent="0" algn="just">
              <a:buNone/>
            </a:pPr>
            <a:r>
              <a:rPr lang="tr-TR" dirty="0" smtClean="0"/>
              <a:t>     Management </a:t>
            </a:r>
            <a:r>
              <a:rPr lang="tr-TR" dirty="0" err="1"/>
              <a:t>evaluation</a:t>
            </a:r>
            <a:r>
              <a:rPr lang="tr-TR" dirty="0"/>
              <a:t> </a:t>
            </a:r>
            <a:r>
              <a:rPr lang="tr-TR" dirty="0" err="1"/>
              <a:t>reports</a:t>
            </a:r>
            <a:r>
              <a:rPr lang="tr-TR" dirty="0"/>
              <a:t>,</a:t>
            </a:r>
          </a:p>
          <a:p>
            <a:pPr marL="0" indent="0" algn="just">
              <a:buNone/>
            </a:pPr>
            <a:r>
              <a:rPr lang="tr-TR" dirty="0" smtClean="0"/>
              <a:t>     Training </a:t>
            </a:r>
            <a:r>
              <a:rPr lang="tr-TR" dirty="0" err="1" smtClean="0"/>
              <a:t>Records</a:t>
            </a:r>
            <a:r>
              <a:rPr lang="tr-TR" dirty="0"/>
              <a:t>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645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5820" y="1179576"/>
            <a:ext cx="9450324" cy="4791456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tr-TR" sz="2400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sz="2400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comprehensive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systematic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documented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considers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inspections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indicators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;</a:t>
            </a:r>
          </a:p>
          <a:p>
            <a:pPr marL="0" lvl="0" indent="0" algn="just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overall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achieving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stated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conventions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twice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6-month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periods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chairmanship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Manager.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Convention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consisted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postholders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164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74520" y="2505456"/>
            <a:ext cx="9601200" cy="313639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smtClean="0">
                <a:solidFill>
                  <a:srgbClr val="335A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tr-TR" dirty="0" smtClean="0">
                <a:solidFill>
                  <a:srgbClr val="335A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 FOR LISTENING.</a:t>
            </a:r>
            <a:endParaRPr lang="tr-TR" dirty="0">
              <a:solidFill>
                <a:srgbClr val="335A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25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81912" y="420624"/>
            <a:ext cx="9601200" cy="777240"/>
          </a:xfrm>
        </p:spPr>
        <p:txBody>
          <a:bodyPr>
            <a:normAutofit fontScale="90000"/>
          </a:bodyPr>
          <a:lstStyle/>
          <a:p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2376" y="1682496"/>
            <a:ext cx="8284464" cy="4898136"/>
          </a:xfrm>
        </p:spPr>
        <p:txBody>
          <a:bodyPr/>
          <a:lstStyle/>
          <a:p>
            <a:pPr algn="just"/>
            <a:r>
              <a:rPr lang="tr-TR" sz="2400" b="1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sz="2400" b="1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systematic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documented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procured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contracted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accordance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legislation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obtained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tr-TR" sz="2400" b="1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sz="2400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demonstrates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non-compliance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standard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/>
          </a:p>
        </p:txBody>
      </p:sp>
      <p:pic>
        <p:nvPicPr>
          <p:cNvPr id="4" name="Picture 4" descr="Bilgisayar ekranında denetim kavramı. - Royalty-free Muhasebe denetimi Stok görsel">
            <a:extLst>
              <a:ext uri="{FF2B5EF4-FFF2-40B4-BE49-F238E27FC236}">
                <a16:creationId xmlns:a16="http://schemas.microsoft.com/office/drawing/2014/main" xmlns="" id="{B9381D3B-3ED7-1B6D-533D-D1DCC7264F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90" r="2644" b="-3"/>
          <a:stretch/>
        </p:blipFill>
        <p:spPr bwMode="auto">
          <a:xfrm>
            <a:off x="9006840" y="2124831"/>
            <a:ext cx="2941507" cy="2090553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54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81912" y="420624"/>
            <a:ext cx="9601200" cy="777240"/>
          </a:xfrm>
        </p:spPr>
        <p:txBody>
          <a:bodyPr>
            <a:normAutofit fontScale="90000"/>
          </a:bodyPr>
          <a:lstStyle/>
          <a:p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2376" y="1682496"/>
            <a:ext cx="10305288" cy="4898136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recognized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problem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become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 "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  <a:p>
            <a:pPr algn="just"/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documented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fact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quantitative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qualitative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observations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measurements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can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verified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;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manual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Activity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pPr algn="just"/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Control: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documented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procured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contracted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judged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observations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verified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measurement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60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81912" y="420624"/>
            <a:ext cx="9601200" cy="777240"/>
          </a:xfrm>
        </p:spPr>
        <p:txBody>
          <a:bodyPr>
            <a:normAutofit fontScale="90000"/>
          </a:bodyPr>
          <a:lstStyle/>
          <a:p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sz="36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8952" y="2066544"/>
            <a:ext cx="10488168" cy="2066544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>
                <a:solidFill>
                  <a:srgbClr val="335A7D"/>
                </a:solidFill>
              </a:rPr>
              <a:t>Compliance</a:t>
            </a:r>
            <a:r>
              <a:rPr lang="tr-TR" b="1" dirty="0">
                <a:solidFill>
                  <a:srgbClr val="335A7D"/>
                </a:solidFill>
              </a:rPr>
              <a:t> </a:t>
            </a:r>
            <a:r>
              <a:rPr lang="tr-TR" b="1" dirty="0" err="1">
                <a:solidFill>
                  <a:srgbClr val="335A7D"/>
                </a:solidFill>
              </a:rPr>
              <a:t>Monitoring</a:t>
            </a:r>
            <a:r>
              <a:rPr lang="tr-TR" b="1" dirty="0">
                <a:solidFill>
                  <a:srgbClr val="335A7D"/>
                </a:solidFill>
              </a:rPr>
              <a:t> </a:t>
            </a:r>
            <a:r>
              <a:rPr lang="tr-TR" b="1" dirty="0" err="1">
                <a:solidFill>
                  <a:srgbClr val="335A7D"/>
                </a:solidFill>
              </a:rPr>
              <a:t>Function</a:t>
            </a:r>
            <a:r>
              <a:rPr lang="tr-TR" b="1" dirty="0">
                <a:solidFill>
                  <a:srgbClr val="335A7D"/>
                </a:solidFill>
              </a:rPr>
              <a:t> :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activities</a:t>
            </a:r>
            <a:r>
              <a:rPr lang="tr-TR" dirty="0"/>
              <a:t> </a:t>
            </a:r>
            <a:r>
              <a:rPr lang="tr-TR" dirty="0" err="1"/>
              <a:t>carried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contracted</a:t>
            </a:r>
            <a:r>
              <a:rPr lang="tr-TR" dirty="0"/>
              <a:t> </a:t>
            </a:r>
            <a:r>
              <a:rPr lang="tr-TR" dirty="0" err="1"/>
              <a:t>products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processes</a:t>
            </a:r>
            <a:r>
              <a:rPr lang="tr-TR" dirty="0"/>
              <a:t> </a:t>
            </a:r>
            <a:r>
              <a:rPr lang="tr-TR" dirty="0" err="1"/>
              <a:t>supplied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relevant</a:t>
            </a:r>
            <a:r>
              <a:rPr lang="tr-TR" dirty="0"/>
              <a:t> </a:t>
            </a:r>
            <a:r>
              <a:rPr lang="tr-TR" dirty="0" err="1"/>
              <a:t>national</a:t>
            </a:r>
            <a:r>
              <a:rPr lang="tr-TR" dirty="0"/>
              <a:t>/</a:t>
            </a:r>
            <a:r>
              <a:rPr lang="tr-TR" dirty="0" err="1"/>
              <a:t>international</a:t>
            </a:r>
            <a:r>
              <a:rPr lang="tr-TR" dirty="0"/>
              <a:t> </a:t>
            </a:r>
            <a:r>
              <a:rPr lang="tr-TR" dirty="0" err="1"/>
              <a:t>legislation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systematically</a:t>
            </a:r>
            <a:r>
              <a:rPr lang="tr-TR" dirty="0"/>
              <a:t> </a:t>
            </a:r>
            <a:r>
              <a:rPr lang="tr-TR" dirty="0" err="1"/>
              <a:t>monitor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periodically</a:t>
            </a:r>
            <a:r>
              <a:rPr lang="tr-TR" dirty="0"/>
              <a:t> </a:t>
            </a:r>
            <a:r>
              <a:rPr lang="tr-TR" dirty="0" err="1"/>
              <a:t>audit</a:t>
            </a:r>
            <a:r>
              <a:rPr lang="tr-TR" dirty="0"/>
              <a:t>, </a:t>
            </a:r>
            <a:r>
              <a:rPr lang="tr-TR" dirty="0" err="1"/>
              <a:t>report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follow-up</a:t>
            </a:r>
            <a:r>
              <a:rPr lang="tr-TR" dirty="0"/>
              <a:t> </a:t>
            </a:r>
            <a:r>
              <a:rPr lang="tr-TR" dirty="0" err="1"/>
              <a:t>compliance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procedures</a:t>
            </a:r>
            <a:r>
              <a:rPr lang="tr-TR" dirty="0"/>
              <a:t>.</a:t>
            </a:r>
          </a:p>
          <a:p>
            <a:pPr algn="just"/>
            <a:endParaRPr lang="tr-TR" dirty="0"/>
          </a:p>
        </p:txBody>
      </p:sp>
      <p:pic>
        <p:nvPicPr>
          <p:cNvPr id="1028" name="Picture 4" descr="https://upload.wikimedia.org/wikipedia/commons/a/a2/EASA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073" y="4198925"/>
            <a:ext cx="2730154" cy="91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ndefin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257" y="4029293"/>
            <a:ext cx="1527678" cy="1259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ivil Havacılık Genel Müdürlüğü Logo   SHGM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15" y="3639373"/>
            <a:ext cx="2038985" cy="203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1.jpe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343139" y="4126069"/>
            <a:ext cx="1804289" cy="106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90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20240" y="210312"/>
            <a:ext cx="9601200" cy="758952"/>
          </a:xfrm>
        </p:spPr>
        <p:txBody>
          <a:bodyPr>
            <a:normAutofit fontScale="90000"/>
          </a:bodyPr>
          <a:lstStyle/>
          <a:p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tr-TR" sz="4000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Duties</a:t>
            </a:r>
            <a:r>
              <a:rPr lang="tr-TR" sz="4000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40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 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72184"/>
            <a:ext cx="10853928" cy="4059936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Manager (CM) :</a:t>
            </a:r>
            <a:endParaRPr lang="tr-TR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Manager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;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 has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independence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; CM has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Accountable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Manager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monitoring,following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Genel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Havacilik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Accountable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Manager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manual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Creates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program.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97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20240" y="210312"/>
            <a:ext cx="9601200" cy="758952"/>
          </a:xfrm>
        </p:spPr>
        <p:txBody>
          <a:bodyPr>
            <a:normAutofit fontScale="90000"/>
          </a:bodyPr>
          <a:lstStyle/>
          <a:p>
            <a:r>
              <a:rPr lang="tr-TR" sz="4000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tr-TR" sz="4000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Duties</a:t>
            </a:r>
            <a:r>
              <a:rPr lang="tr-TR" sz="4000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40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 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72184"/>
            <a:ext cx="10780776" cy="40599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/>
              <a:t>Reports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finding</a:t>
            </a:r>
            <a:r>
              <a:rPr lang="tr-TR" dirty="0"/>
              <a:t>(s)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Accountable</a:t>
            </a:r>
            <a:r>
              <a:rPr lang="tr-TR" dirty="0"/>
              <a:t> Manager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ensure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corrective</a:t>
            </a:r>
            <a:r>
              <a:rPr lang="tr-TR" dirty="0"/>
              <a:t>/</a:t>
            </a:r>
            <a:r>
              <a:rPr lang="tr-TR" dirty="0" err="1"/>
              <a:t>preventive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finding</a:t>
            </a:r>
            <a:r>
              <a:rPr lang="tr-TR" dirty="0"/>
              <a:t>(s) </a:t>
            </a:r>
            <a:r>
              <a:rPr lang="tr-TR" dirty="0" err="1"/>
              <a:t>detected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reported</a:t>
            </a:r>
            <a:r>
              <a:rPr lang="tr-TR" dirty="0"/>
              <a:t> </a:t>
            </a:r>
            <a:r>
              <a:rPr lang="tr-TR" dirty="0" err="1"/>
              <a:t>nonconformities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audits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carried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effectively</a:t>
            </a:r>
            <a:r>
              <a:rPr lang="tr-TR" dirty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/>
              <a:t>Assess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corrective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corrective</a:t>
            </a:r>
            <a:r>
              <a:rPr lang="tr-TR" dirty="0"/>
              <a:t>/</a:t>
            </a:r>
            <a:r>
              <a:rPr lang="tr-TR" dirty="0" err="1"/>
              <a:t>preventive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 </a:t>
            </a:r>
            <a:r>
              <a:rPr lang="tr-TR" dirty="0" err="1"/>
              <a:t>prepared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remediation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findings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reported</a:t>
            </a:r>
            <a:r>
              <a:rPr lang="tr-TR" dirty="0"/>
              <a:t> </a:t>
            </a:r>
            <a:r>
              <a:rPr lang="tr-TR" dirty="0" err="1"/>
              <a:t>nonconformities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sufficient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audits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controls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monitor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activities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carried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specified</a:t>
            </a:r>
            <a:r>
              <a:rPr lang="tr-TR" dirty="0"/>
              <a:t> time </a:t>
            </a:r>
            <a:r>
              <a:rPr lang="tr-TR" dirty="0" err="1"/>
              <a:t>period</a:t>
            </a:r>
            <a:r>
              <a:rPr lang="tr-TR" dirty="0"/>
              <a:t>. </a:t>
            </a:r>
            <a:r>
              <a:rPr lang="tr-TR" dirty="0" err="1"/>
              <a:t>Creates</a:t>
            </a:r>
            <a:r>
              <a:rPr lang="tr-TR" dirty="0"/>
              <a:t> a </a:t>
            </a:r>
            <a:r>
              <a:rPr lang="tr-TR" dirty="0" err="1"/>
              <a:t>corrective</a:t>
            </a:r>
            <a:r>
              <a:rPr lang="tr-TR" dirty="0"/>
              <a:t>/</a:t>
            </a:r>
            <a:r>
              <a:rPr lang="tr-TR" dirty="0" err="1"/>
              <a:t>preventive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 </a:t>
            </a:r>
            <a:r>
              <a:rPr lang="tr-TR" dirty="0" err="1"/>
              <a:t>follow-up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/>
              <a:t>Creates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necessary</a:t>
            </a:r>
            <a:r>
              <a:rPr lang="tr-TR" dirty="0"/>
              <a:t> </a:t>
            </a:r>
            <a:r>
              <a:rPr lang="tr-TR" dirty="0" err="1"/>
              <a:t>reporting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documents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report</a:t>
            </a:r>
            <a:r>
              <a:rPr lang="tr-TR" dirty="0"/>
              <a:t> </a:t>
            </a:r>
            <a:r>
              <a:rPr lang="tr-TR" dirty="0" err="1"/>
              <a:t>observed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detected</a:t>
            </a:r>
            <a:r>
              <a:rPr lang="tr-TR" dirty="0"/>
              <a:t> </a:t>
            </a:r>
            <a:r>
              <a:rPr lang="tr-TR" dirty="0" err="1"/>
              <a:t>noncompliance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Compliance</a:t>
            </a:r>
            <a:r>
              <a:rPr lang="tr-TR" dirty="0"/>
              <a:t> </a:t>
            </a:r>
            <a:r>
              <a:rPr lang="tr-TR" dirty="0" err="1"/>
              <a:t>Monitoring</a:t>
            </a:r>
            <a:r>
              <a:rPr lang="tr-TR" dirty="0"/>
              <a:t> Manager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inform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 </a:t>
            </a:r>
            <a:r>
              <a:rPr lang="tr-TR" dirty="0" err="1"/>
              <a:t>personnel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subject</a:t>
            </a:r>
            <a:r>
              <a:rPr lang="tr-TR" dirty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/>
              <a:t>Planning, </a:t>
            </a:r>
            <a:r>
              <a:rPr lang="tr-TR" dirty="0" err="1"/>
              <a:t>implementation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management</a:t>
            </a:r>
            <a:r>
              <a:rPr lang="tr-TR" dirty="0"/>
              <a:t> </a:t>
            </a:r>
            <a:r>
              <a:rPr lang="tr-TR" dirty="0" err="1"/>
              <a:t>assessment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training</a:t>
            </a:r>
            <a:r>
              <a:rPr lang="tr-TR" dirty="0"/>
              <a:t> </a:t>
            </a:r>
            <a:r>
              <a:rPr lang="tr-TR" dirty="0" err="1"/>
              <a:t>processes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compliance</a:t>
            </a:r>
            <a:r>
              <a:rPr lang="tr-TR" dirty="0"/>
              <a:t> </a:t>
            </a:r>
            <a:r>
              <a:rPr lang="tr-TR" dirty="0" err="1"/>
              <a:t>monitoring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767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20240" y="210312"/>
            <a:ext cx="9601200" cy="758952"/>
          </a:xfrm>
        </p:spPr>
        <p:txBody>
          <a:bodyPr>
            <a:normAutofit fontScale="90000"/>
          </a:bodyPr>
          <a:lstStyle/>
          <a:p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tr-TR" sz="4000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Duties</a:t>
            </a:r>
            <a:r>
              <a:rPr lang="tr-TR" sz="4000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40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 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520" y="1929384"/>
            <a:ext cx="10853928" cy="3346704"/>
          </a:xfrm>
        </p:spPr>
        <p:txBody>
          <a:bodyPr>
            <a:normAutofit/>
          </a:bodyPr>
          <a:lstStyle/>
          <a:p>
            <a:pPr algn="just"/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(s):</a:t>
            </a:r>
            <a:endParaRPr lang="tr-TR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Management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;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performing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accordance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legislation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determining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timely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corrective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preventive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reported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nonconformities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identified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20240" y="210312"/>
            <a:ext cx="9601200" cy="758952"/>
          </a:xfrm>
        </p:spPr>
        <p:txBody>
          <a:bodyPr>
            <a:normAutofit fontScale="90000"/>
          </a:bodyPr>
          <a:lstStyle/>
          <a:p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tr-TR" sz="4000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Duties</a:t>
            </a:r>
            <a:r>
              <a:rPr lang="tr-TR" sz="4000" dirty="0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4000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 smtClean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 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520" y="1325880"/>
            <a:ext cx="10908792" cy="512978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err="1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</a:t>
            </a:r>
            <a:r>
              <a:rPr lang="tr-TR" b="1" dirty="0">
                <a:solidFill>
                  <a:srgbClr val="335A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(s):</a:t>
            </a:r>
            <a:endParaRPr lang="tr-TR" dirty="0">
              <a:solidFill>
                <a:srgbClr val="335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Auditor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Perform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unplanned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inspections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Assurance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;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Analysis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Management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aviation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standarts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manuals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prepare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form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revisions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Preperation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CMM,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Plan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Checklist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record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concerns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substantiate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concerns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(s);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Initiate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recommend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Follow-up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Manager.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93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366</TotalTime>
  <Words>1303</Words>
  <Application>Microsoft Office PowerPoint</Application>
  <PresentationFormat>Geniş ekran</PresentationFormat>
  <Paragraphs>146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0" baseType="lpstr">
      <vt:lpstr>Arial</vt:lpstr>
      <vt:lpstr>Franklin Gothic Book</vt:lpstr>
      <vt:lpstr>Wingdings</vt:lpstr>
      <vt:lpstr>Crop</vt:lpstr>
      <vt:lpstr>Complıance monıtorıng brıefıng</vt:lpstr>
      <vt:lpstr>What is Compliance Monitoring ? </vt:lpstr>
      <vt:lpstr>Basic Definitions of Compliance Monitoring System  </vt:lpstr>
      <vt:lpstr>Basic Definitions of Compliance Monitoring System  </vt:lpstr>
      <vt:lpstr>Basic Definitions of Compliance Monitoring System  </vt:lpstr>
      <vt:lpstr>             Duties and Responsibilities   </vt:lpstr>
      <vt:lpstr>             Duties and Responsibilities   </vt:lpstr>
      <vt:lpstr>             Duties and Responsibilities   </vt:lpstr>
      <vt:lpstr>             Duties and Responsibilities   </vt:lpstr>
      <vt:lpstr>COMPLIANCE MONITORING PROGRAM                                                                                    Audit Planning  Audit Scope</vt:lpstr>
      <vt:lpstr>COMPLIANCE MONITORING PROGRAM</vt:lpstr>
      <vt:lpstr>COMPLIANCE MONITORING PROGRAM</vt:lpstr>
      <vt:lpstr>COMPLIANCE MONITORING PROGRAM</vt:lpstr>
      <vt:lpstr>COMPLIANCE MONITORING PROGRAM</vt:lpstr>
      <vt:lpstr>COMPLIANCE MONITORING PROGRAM</vt:lpstr>
      <vt:lpstr>COMPLIANCE MONITORING PROGRAM</vt:lpstr>
      <vt:lpstr>COMPLIANCE MONITORING PROGRAM</vt:lpstr>
      <vt:lpstr>COMPLIANCE MONITORING PROGRAM</vt:lpstr>
      <vt:lpstr>COMPLIANCE MONITORING PROGRAM</vt:lpstr>
      <vt:lpstr>COMPLIANCE MONITORING PROGRAM</vt:lpstr>
      <vt:lpstr>COMPLIANCE MONITORING PROGRAM</vt:lpstr>
      <vt:lpstr>PowerPoint Sunusu</vt:lpstr>
      <vt:lpstr>PowerPoint Sunusu</vt:lpstr>
      <vt:lpstr>PowerPoint Sunusu</vt:lpstr>
      <vt:lpstr>PowerPoint Sunusu</vt:lpstr>
      <vt:lpstr>   THANK YOU FOR LISTENING.</vt:lpstr>
    </vt:vector>
  </TitlesOfParts>
  <Company>Genel Havacilik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Gizem Fulyali</dc:creator>
  <cp:lastModifiedBy>Gizem Fulyali</cp:lastModifiedBy>
  <cp:revision>26</cp:revision>
  <dcterms:created xsi:type="dcterms:W3CDTF">2023-07-30T10:22:46Z</dcterms:created>
  <dcterms:modified xsi:type="dcterms:W3CDTF">2023-07-31T06:45:25Z</dcterms:modified>
</cp:coreProperties>
</file>