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6" r:id="rId3"/>
    <p:sldId id="273" r:id="rId4"/>
    <p:sldId id="272" r:id="rId5"/>
    <p:sldId id="271" r:id="rId6"/>
    <p:sldId id="270" r:id="rId7"/>
    <p:sldId id="284" r:id="rId8"/>
    <p:sldId id="283" r:id="rId9"/>
    <p:sldId id="285" r:id="rId10"/>
    <p:sldId id="282" r:id="rId11"/>
    <p:sldId id="286" r:id="rId12"/>
    <p:sldId id="281" r:id="rId13"/>
    <p:sldId id="280" r:id="rId14"/>
    <p:sldId id="279" r:id="rId15"/>
    <p:sldId id="278" r:id="rId16"/>
    <p:sldId id="277" r:id="rId17"/>
    <p:sldId id="268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12725B-8C95-4A8B-8F85-573AC40C391B}" type="doc">
      <dgm:prSet loTypeId="urn:microsoft.com/office/officeart/2005/8/layout/chevron2" loCatId="process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FCFEE1D8-1554-4093-B0AE-826133341257}">
      <dgm:prSet phldrT="[Metin]"/>
      <dgm:spPr>
        <a:noFill/>
      </dgm:spPr>
      <dgm:t>
        <a:bodyPr/>
        <a:lstStyle/>
        <a:p>
          <a:r>
            <a:rPr lang="tr-TR" dirty="0" err="1"/>
            <a:t>Beginning</a:t>
          </a:r>
          <a:endParaRPr lang="tr-TR" dirty="0"/>
        </a:p>
      </dgm:t>
    </dgm:pt>
    <dgm:pt modelId="{29957D25-D400-41DB-84B5-17D2D5A15936}" type="parTrans" cxnId="{7F31505A-D070-4080-983A-EB4C54EA77C7}">
      <dgm:prSet/>
      <dgm:spPr/>
      <dgm:t>
        <a:bodyPr/>
        <a:lstStyle/>
        <a:p>
          <a:endParaRPr lang="tr-TR"/>
        </a:p>
      </dgm:t>
    </dgm:pt>
    <dgm:pt modelId="{AD0AD2BE-8125-41F4-9013-684DC5951D30}" type="sibTrans" cxnId="{7F31505A-D070-4080-983A-EB4C54EA77C7}">
      <dgm:prSet/>
      <dgm:spPr/>
      <dgm:t>
        <a:bodyPr/>
        <a:lstStyle/>
        <a:p>
          <a:endParaRPr lang="tr-TR"/>
        </a:p>
      </dgm:t>
    </dgm:pt>
    <dgm:pt modelId="{1104D5A5-F361-4D4C-A46C-E13CFE239675}">
      <dgm:prSet phldrT="[Metin]"/>
      <dgm:spPr>
        <a:noFill/>
      </dgm:spPr>
      <dgm:t>
        <a:bodyPr/>
        <a:lstStyle/>
        <a:p>
          <a:r>
            <a:rPr lang="tr-TR" dirty="0"/>
            <a:t>Training</a:t>
          </a:r>
        </a:p>
      </dgm:t>
    </dgm:pt>
    <dgm:pt modelId="{69808A92-4539-4CC5-9FC7-026750438A2C}" type="parTrans" cxnId="{3EEEC85E-956B-4FFA-80A0-38C3807CE04D}">
      <dgm:prSet/>
      <dgm:spPr/>
      <dgm:t>
        <a:bodyPr/>
        <a:lstStyle/>
        <a:p>
          <a:endParaRPr lang="tr-TR"/>
        </a:p>
      </dgm:t>
    </dgm:pt>
    <dgm:pt modelId="{3BC6213B-5EDB-4CB9-A7EF-FFD025CC50BB}" type="sibTrans" cxnId="{3EEEC85E-956B-4FFA-80A0-38C3807CE04D}">
      <dgm:prSet/>
      <dgm:spPr/>
      <dgm:t>
        <a:bodyPr/>
        <a:lstStyle/>
        <a:p>
          <a:endParaRPr lang="tr-TR"/>
        </a:p>
      </dgm:t>
    </dgm:pt>
    <dgm:pt modelId="{5117994E-278D-4080-A871-90DC26D3625A}">
      <dgm:prSet phldrT="[Metin]"/>
      <dgm:spPr>
        <a:noFill/>
      </dgm:spPr>
      <dgm:t>
        <a:bodyPr/>
        <a:lstStyle/>
        <a:p>
          <a:r>
            <a:rPr lang="tr-TR" dirty="0"/>
            <a:t>Trial</a:t>
          </a:r>
          <a:r>
            <a:rPr lang="tr-TR" baseline="0" dirty="0"/>
            <a:t> </a:t>
          </a:r>
          <a:r>
            <a:rPr lang="tr-TR" baseline="0" dirty="0" err="1"/>
            <a:t>Period</a:t>
          </a:r>
          <a:endParaRPr lang="tr-TR" dirty="0"/>
        </a:p>
      </dgm:t>
    </dgm:pt>
    <dgm:pt modelId="{56DF18EB-7D3F-4807-A393-012285D43CFF}" type="parTrans" cxnId="{63A46543-53AC-463E-9391-BF9736470227}">
      <dgm:prSet/>
      <dgm:spPr/>
      <dgm:t>
        <a:bodyPr/>
        <a:lstStyle/>
        <a:p>
          <a:endParaRPr lang="tr-TR"/>
        </a:p>
      </dgm:t>
    </dgm:pt>
    <dgm:pt modelId="{BECEA7E8-E0B2-4938-9BD0-C71129547FD4}" type="sibTrans" cxnId="{63A46543-53AC-463E-9391-BF9736470227}">
      <dgm:prSet/>
      <dgm:spPr/>
      <dgm:t>
        <a:bodyPr/>
        <a:lstStyle/>
        <a:p>
          <a:endParaRPr lang="tr-TR"/>
        </a:p>
      </dgm:t>
    </dgm:pt>
    <dgm:pt modelId="{57A8B42C-F10E-420A-A624-FE818D296643}">
      <dgm:prSet phldrT="[Metin]"/>
      <dgm:spPr>
        <a:noFill/>
      </dgm:spPr>
      <dgm:t>
        <a:bodyPr/>
        <a:lstStyle/>
        <a:p>
          <a:r>
            <a:rPr lang="tr-TR" dirty="0" err="1"/>
            <a:t>Appendix</a:t>
          </a:r>
          <a:r>
            <a:rPr lang="tr-TR" dirty="0"/>
            <a:t> D – </a:t>
          </a:r>
          <a:r>
            <a:rPr lang="tr-TR" dirty="0" err="1"/>
            <a:t>Operational</a:t>
          </a:r>
          <a:r>
            <a:rPr lang="tr-TR" dirty="0"/>
            <a:t> Evaluation Form </a:t>
          </a:r>
          <a:r>
            <a:rPr lang="tr-TR" dirty="0" err="1"/>
            <a:t>should</a:t>
          </a:r>
          <a:r>
            <a:rPr lang="tr-TR" dirty="0"/>
            <a:t> be </a:t>
          </a:r>
          <a:r>
            <a:rPr lang="tr-TR" dirty="0" err="1"/>
            <a:t>filled</a:t>
          </a:r>
          <a:r>
            <a:rPr lang="tr-TR" dirty="0"/>
            <a:t> </a:t>
          </a:r>
          <a:r>
            <a:rPr lang="tr-TR" dirty="0" err="1"/>
            <a:t>out</a:t>
          </a:r>
          <a:r>
            <a:rPr lang="tr-TR" dirty="0"/>
            <a:t> </a:t>
          </a:r>
          <a:r>
            <a:rPr lang="tr-TR" dirty="0" err="1"/>
            <a:t>after</a:t>
          </a:r>
          <a:r>
            <a:rPr lang="tr-TR" dirty="0"/>
            <a:t> </a:t>
          </a:r>
          <a:r>
            <a:rPr lang="tr-TR" dirty="0" err="1"/>
            <a:t>every</a:t>
          </a:r>
          <a:r>
            <a:rPr lang="tr-TR" dirty="0"/>
            <a:t> </a:t>
          </a:r>
          <a:r>
            <a:rPr lang="tr-TR" dirty="0" err="1"/>
            <a:t>flight</a:t>
          </a:r>
          <a:r>
            <a:rPr lang="tr-TR" dirty="0"/>
            <a:t>. (</a:t>
          </a:r>
          <a:r>
            <a:rPr lang="tr-TR" dirty="0" err="1"/>
            <a:t>Will</a:t>
          </a:r>
          <a:r>
            <a:rPr lang="tr-TR" dirty="0"/>
            <a:t> be </a:t>
          </a:r>
          <a:r>
            <a:rPr lang="tr-TR" dirty="0" err="1"/>
            <a:t>added</a:t>
          </a:r>
          <a:r>
            <a:rPr lang="tr-TR" dirty="0"/>
            <a:t> </a:t>
          </a:r>
          <a:r>
            <a:rPr lang="tr-TR" dirty="0" err="1"/>
            <a:t>to</a:t>
          </a:r>
          <a:r>
            <a:rPr lang="tr-TR" dirty="0"/>
            <a:t> </a:t>
          </a:r>
          <a:r>
            <a:rPr lang="tr-TR" dirty="0" err="1"/>
            <a:t>flight</a:t>
          </a:r>
          <a:r>
            <a:rPr lang="tr-TR" dirty="0"/>
            <a:t> </a:t>
          </a:r>
          <a:r>
            <a:rPr lang="tr-TR" dirty="0" err="1"/>
            <a:t>order</a:t>
          </a:r>
          <a:r>
            <a:rPr lang="tr-TR" dirty="0"/>
            <a:t> </a:t>
          </a:r>
          <a:r>
            <a:rPr lang="tr-TR" dirty="0" err="1"/>
            <a:t>by</a:t>
          </a:r>
          <a:r>
            <a:rPr lang="tr-TR" dirty="0"/>
            <a:t> PIC </a:t>
          </a:r>
          <a:r>
            <a:rPr lang="tr-TR" dirty="0" err="1"/>
            <a:t>and</a:t>
          </a:r>
          <a:r>
            <a:rPr lang="tr-TR" dirty="0"/>
            <a:t> </a:t>
          </a:r>
          <a:r>
            <a:rPr lang="tr-TR" dirty="0" err="1"/>
            <a:t>will</a:t>
          </a:r>
          <a:r>
            <a:rPr lang="tr-TR" dirty="0"/>
            <a:t> be </a:t>
          </a:r>
          <a:r>
            <a:rPr lang="tr-TR" dirty="0" err="1"/>
            <a:t>collected</a:t>
          </a:r>
          <a:r>
            <a:rPr lang="tr-TR" dirty="0"/>
            <a:t> </a:t>
          </a:r>
          <a:r>
            <a:rPr lang="tr-TR" dirty="0" err="1"/>
            <a:t>and</a:t>
          </a:r>
          <a:r>
            <a:rPr lang="tr-TR" dirty="0"/>
            <a:t> </a:t>
          </a:r>
          <a:r>
            <a:rPr lang="tr-TR" dirty="0" err="1"/>
            <a:t>filed</a:t>
          </a:r>
          <a:r>
            <a:rPr lang="tr-TR" dirty="0"/>
            <a:t>.)</a:t>
          </a:r>
        </a:p>
      </dgm:t>
    </dgm:pt>
    <dgm:pt modelId="{EFDC4FAA-7ECC-4B64-8C4F-AECCC3BEDCF3}" type="parTrans" cxnId="{2D3D7339-E2F1-4796-A3CC-A2D4BDC1201E}">
      <dgm:prSet/>
      <dgm:spPr/>
      <dgm:t>
        <a:bodyPr/>
        <a:lstStyle/>
        <a:p>
          <a:endParaRPr lang="tr-TR"/>
        </a:p>
      </dgm:t>
    </dgm:pt>
    <dgm:pt modelId="{015F6F18-A044-42BC-98E0-7CD6036FC2C0}" type="sibTrans" cxnId="{2D3D7339-E2F1-4796-A3CC-A2D4BDC1201E}">
      <dgm:prSet/>
      <dgm:spPr/>
      <dgm:t>
        <a:bodyPr/>
        <a:lstStyle/>
        <a:p>
          <a:endParaRPr lang="tr-TR"/>
        </a:p>
      </dgm:t>
    </dgm:pt>
    <dgm:pt modelId="{1D45A871-C598-4F70-80C7-B7D11A0F260B}">
      <dgm:prSet phldrT="[Metin]"/>
      <dgm:spPr>
        <a:noFill/>
      </dgm:spPr>
      <dgm:t>
        <a:bodyPr/>
        <a:lstStyle/>
        <a:p>
          <a:r>
            <a:rPr lang="tr-TR" dirty="0" err="1"/>
            <a:t>Approval</a:t>
          </a:r>
          <a:r>
            <a:rPr lang="tr-TR" dirty="0"/>
            <a:t> </a:t>
          </a:r>
          <a:r>
            <a:rPr lang="tr-TR" dirty="0" err="1"/>
            <a:t>Period</a:t>
          </a:r>
          <a:endParaRPr lang="tr-TR" dirty="0"/>
        </a:p>
      </dgm:t>
    </dgm:pt>
    <dgm:pt modelId="{0BA3B31C-A3F9-48D5-BFF3-F62AE315153B}" type="parTrans" cxnId="{6027A2D7-B7F2-4E4C-ACAF-563C6B101EA8}">
      <dgm:prSet/>
      <dgm:spPr/>
      <dgm:t>
        <a:bodyPr/>
        <a:lstStyle/>
        <a:p>
          <a:endParaRPr lang="tr-TR"/>
        </a:p>
      </dgm:t>
    </dgm:pt>
    <dgm:pt modelId="{1A65CC7E-FC9F-41FE-A8A4-98B73447F875}" type="sibTrans" cxnId="{6027A2D7-B7F2-4E4C-ACAF-563C6B101EA8}">
      <dgm:prSet/>
      <dgm:spPr/>
      <dgm:t>
        <a:bodyPr/>
        <a:lstStyle/>
        <a:p>
          <a:endParaRPr lang="tr-TR"/>
        </a:p>
      </dgm:t>
    </dgm:pt>
    <dgm:pt modelId="{B8996E74-07F0-4678-B3FC-67A9FC885D5A}">
      <dgm:prSet phldrT="[Metin]"/>
      <dgm:spPr>
        <a:noFill/>
      </dgm:spPr>
      <dgm:t>
        <a:bodyPr/>
        <a:lstStyle/>
        <a:p>
          <a:r>
            <a:rPr lang="tr-TR" dirty="0" err="1"/>
            <a:t>Appendix</a:t>
          </a:r>
          <a:r>
            <a:rPr lang="tr-TR" dirty="0"/>
            <a:t> E – Final Evaluation Report </a:t>
          </a:r>
          <a:r>
            <a:rPr lang="tr-TR" dirty="0" err="1"/>
            <a:t>will</a:t>
          </a:r>
          <a:r>
            <a:rPr lang="tr-TR" dirty="0"/>
            <a:t> be </a:t>
          </a:r>
          <a:r>
            <a:rPr lang="tr-TR" dirty="0" err="1"/>
            <a:t>filled</a:t>
          </a:r>
          <a:r>
            <a:rPr lang="tr-TR" dirty="0"/>
            <a:t> </a:t>
          </a:r>
          <a:r>
            <a:rPr lang="tr-TR" dirty="0" err="1"/>
            <a:t>out</a:t>
          </a:r>
          <a:r>
            <a:rPr lang="tr-TR" dirty="0"/>
            <a:t> </a:t>
          </a:r>
          <a:r>
            <a:rPr lang="tr-TR" dirty="0" err="1"/>
            <a:t>by</a:t>
          </a:r>
          <a:r>
            <a:rPr lang="tr-TR" dirty="0"/>
            <a:t> EFB Team </a:t>
          </a:r>
          <a:r>
            <a:rPr lang="tr-TR" dirty="0" err="1"/>
            <a:t>and</a:t>
          </a:r>
          <a:r>
            <a:rPr lang="tr-TR" dirty="0"/>
            <a:t> </a:t>
          </a:r>
          <a:r>
            <a:rPr lang="tr-TR" dirty="0" err="1"/>
            <a:t>applied</a:t>
          </a:r>
          <a:r>
            <a:rPr lang="tr-TR" dirty="0"/>
            <a:t> </a:t>
          </a:r>
          <a:r>
            <a:rPr lang="tr-TR" dirty="0" err="1"/>
            <a:t>to</a:t>
          </a:r>
          <a:r>
            <a:rPr lang="tr-TR" dirty="0"/>
            <a:t> </a:t>
          </a:r>
          <a:r>
            <a:rPr lang="tr-TR" dirty="0" err="1"/>
            <a:t>Turkish</a:t>
          </a:r>
          <a:r>
            <a:rPr lang="tr-TR" dirty="0"/>
            <a:t> DGCA .</a:t>
          </a:r>
        </a:p>
      </dgm:t>
    </dgm:pt>
    <dgm:pt modelId="{5A3D9F65-5BD7-4E80-B976-1A7BE1FF5AB3}" type="parTrans" cxnId="{C9B93343-EE40-479C-B136-B06EC395BF14}">
      <dgm:prSet/>
      <dgm:spPr/>
      <dgm:t>
        <a:bodyPr/>
        <a:lstStyle/>
        <a:p>
          <a:endParaRPr lang="tr-TR"/>
        </a:p>
      </dgm:t>
    </dgm:pt>
    <dgm:pt modelId="{A51FE91D-B0D7-46A8-934D-A473D156B0C3}" type="sibTrans" cxnId="{C9B93343-EE40-479C-B136-B06EC395BF14}">
      <dgm:prSet/>
      <dgm:spPr/>
      <dgm:t>
        <a:bodyPr/>
        <a:lstStyle/>
        <a:p>
          <a:endParaRPr lang="tr-TR"/>
        </a:p>
      </dgm:t>
    </dgm:pt>
    <dgm:pt modelId="{BE0F08B8-00A3-4C76-B7BD-BE134A75C9EC}">
      <dgm:prSet phldrT="[Metin]"/>
      <dgm:spPr>
        <a:noFill/>
      </dgm:spPr>
      <dgm:t>
        <a:bodyPr/>
        <a:lstStyle/>
        <a:p>
          <a:r>
            <a:rPr lang="tr-TR" dirty="0" err="1"/>
            <a:t>Transition</a:t>
          </a:r>
          <a:r>
            <a:rPr lang="tr-TR" dirty="0"/>
            <a:t> </a:t>
          </a:r>
          <a:r>
            <a:rPr lang="tr-TR" dirty="0" err="1"/>
            <a:t>completed</a:t>
          </a:r>
          <a:r>
            <a:rPr lang="tr-TR" dirty="0"/>
            <a:t> </a:t>
          </a:r>
          <a:r>
            <a:rPr lang="tr-TR" dirty="0" err="1"/>
            <a:t>for</a:t>
          </a:r>
          <a:r>
            <a:rPr lang="tr-TR" dirty="0"/>
            <a:t> </a:t>
          </a:r>
          <a:r>
            <a:rPr lang="tr-TR" dirty="0" err="1"/>
            <a:t>full</a:t>
          </a:r>
          <a:r>
            <a:rPr lang="tr-TR" dirty="0"/>
            <a:t> EFB.</a:t>
          </a:r>
        </a:p>
      </dgm:t>
    </dgm:pt>
    <dgm:pt modelId="{57B2821D-76FE-46B1-AB4A-FB248F0355A2}" type="parTrans" cxnId="{D49E312C-F9D8-47DA-A28C-2EA08CCED2FF}">
      <dgm:prSet/>
      <dgm:spPr/>
      <dgm:t>
        <a:bodyPr/>
        <a:lstStyle/>
        <a:p>
          <a:endParaRPr lang="tr-TR"/>
        </a:p>
      </dgm:t>
    </dgm:pt>
    <dgm:pt modelId="{4B068FAA-F97B-4AB3-8448-A41DE7D28427}" type="sibTrans" cxnId="{D49E312C-F9D8-47DA-A28C-2EA08CCED2FF}">
      <dgm:prSet/>
      <dgm:spPr/>
      <dgm:t>
        <a:bodyPr/>
        <a:lstStyle/>
        <a:p>
          <a:endParaRPr lang="tr-TR"/>
        </a:p>
      </dgm:t>
    </dgm:pt>
    <dgm:pt modelId="{EF6FA8B0-1131-45D9-AE15-64329C0C65E1}">
      <dgm:prSet phldrT="[Metin]"/>
      <dgm:spPr>
        <a:noFill/>
      </dgm:spPr>
      <dgm:t>
        <a:bodyPr/>
        <a:lstStyle/>
        <a:p>
          <a:r>
            <a:rPr lang="tr-TR" dirty="0"/>
            <a:t>Device </a:t>
          </a:r>
          <a:r>
            <a:rPr lang="tr-TR" dirty="0" err="1"/>
            <a:t>Standardization</a:t>
          </a:r>
          <a:endParaRPr lang="tr-TR" dirty="0"/>
        </a:p>
      </dgm:t>
    </dgm:pt>
    <dgm:pt modelId="{9DFC9AE9-6E71-4001-871F-9DCD104A2CCA}" type="parTrans" cxnId="{02FB8525-03F8-49A1-8DEF-D8994BADA32F}">
      <dgm:prSet/>
      <dgm:spPr/>
      <dgm:t>
        <a:bodyPr/>
        <a:lstStyle/>
        <a:p>
          <a:endParaRPr lang="tr-TR"/>
        </a:p>
      </dgm:t>
    </dgm:pt>
    <dgm:pt modelId="{FF1A5D34-1E4B-49A5-A7F6-2E7A4C6D23D8}" type="sibTrans" cxnId="{02FB8525-03F8-49A1-8DEF-D8994BADA32F}">
      <dgm:prSet/>
      <dgm:spPr/>
      <dgm:t>
        <a:bodyPr/>
        <a:lstStyle/>
        <a:p>
          <a:endParaRPr lang="tr-TR"/>
        </a:p>
      </dgm:t>
    </dgm:pt>
    <dgm:pt modelId="{320CE219-84A6-4D4A-829F-52511A14A5EF}">
      <dgm:prSet phldrT="[Metin]"/>
      <dgm:spPr>
        <a:noFill/>
      </dgm:spPr>
      <dgm:t>
        <a:bodyPr/>
        <a:lstStyle/>
        <a:p>
          <a:r>
            <a:rPr lang="tr-TR" dirty="0" err="1"/>
            <a:t>Appendix</a:t>
          </a:r>
          <a:r>
            <a:rPr lang="tr-TR" dirty="0"/>
            <a:t> D – </a:t>
          </a:r>
          <a:r>
            <a:rPr lang="tr-TR" dirty="0" err="1"/>
            <a:t>Filling</a:t>
          </a:r>
          <a:r>
            <a:rPr lang="tr-TR" dirty="0"/>
            <a:t> </a:t>
          </a:r>
          <a:r>
            <a:rPr lang="tr-TR" dirty="0" err="1"/>
            <a:t>out</a:t>
          </a:r>
          <a:r>
            <a:rPr lang="tr-TR" dirty="0"/>
            <a:t> </a:t>
          </a:r>
          <a:r>
            <a:rPr lang="tr-TR" dirty="0" err="1"/>
            <a:t>Transition</a:t>
          </a:r>
          <a:r>
            <a:rPr lang="tr-TR" dirty="0"/>
            <a:t> </a:t>
          </a:r>
          <a:r>
            <a:rPr lang="tr-TR" dirty="0" err="1"/>
            <a:t>and</a:t>
          </a:r>
          <a:r>
            <a:rPr lang="tr-TR" dirty="0"/>
            <a:t> Trial </a:t>
          </a:r>
          <a:r>
            <a:rPr lang="tr-TR" dirty="0" err="1"/>
            <a:t>Period</a:t>
          </a:r>
          <a:r>
            <a:rPr lang="tr-TR" dirty="0"/>
            <a:t> Form</a:t>
          </a:r>
        </a:p>
      </dgm:t>
    </dgm:pt>
    <dgm:pt modelId="{FDCD548F-31C4-A047-B37F-1D840B26EA3C}" type="parTrans" cxnId="{6AA521B2-B0ED-5444-8ACA-D2DC1B93B350}">
      <dgm:prSet/>
      <dgm:spPr/>
      <dgm:t>
        <a:bodyPr/>
        <a:lstStyle/>
        <a:p>
          <a:endParaRPr lang="tr-TR"/>
        </a:p>
      </dgm:t>
    </dgm:pt>
    <dgm:pt modelId="{1E3AC4FA-05A3-2445-AAD4-3820CBEF8CEB}" type="sibTrans" cxnId="{6AA521B2-B0ED-5444-8ACA-D2DC1B93B350}">
      <dgm:prSet/>
      <dgm:spPr/>
      <dgm:t>
        <a:bodyPr/>
        <a:lstStyle/>
        <a:p>
          <a:endParaRPr lang="tr-TR"/>
        </a:p>
      </dgm:t>
    </dgm:pt>
    <dgm:pt modelId="{80FECBCA-CB5F-204A-8FB6-0BF41461E8B5}">
      <dgm:prSet phldrT="[Metin]"/>
      <dgm:spPr>
        <a:noFill/>
      </dgm:spPr>
      <dgm:t>
        <a:bodyPr/>
        <a:lstStyle/>
        <a:p>
          <a:r>
            <a:rPr lang="tr-TR" dirty="0"/>
            <a:t> </a:t>
          </a:r>
          <a:r>
            <a:rPr lang="tr-TR" dirty="0" err="1"/>
            <a:t>Password</a:t>
          </a:r>
          <a:r>
            <a:rPr lang="tr-TR" dirty="0"/>
            <a:t> </a:t>
          </a:r>
          <a:r>
            <a:rPr lang="tr-TR" dirty="0" err="1"/>
            <a:t>assurance</a:t>
          </a:r>
          <a:endParaRPr lang="tr-TR" dirty="0"/>
        </a:p>
      </dgm:t>
    </dgm:pt>
    <dgm:pt modelId="{9281EFC5-2692-E74D-8073-CD35E22D2BC5}" type="parTrans" cxnId="{D3171ED4-C030-CA4B-93DC-30887B486AEA}">
      <dgm:prSet/>
      <dgm:spPr/>
      <dgm:t>
        <a:bodyPr/>
        <a:lstStyle/>
        <a:p>
          <a:endParaRPr lang="tr-TR"/>
        </a:p>
      </dgm:t>
    </dgm:pt>
    <dgm:pt modelId="{D3D9C277-1C23-5A4F-A979-8A3D2A024F27}" type="sibTrans" cxnId="{D3171ED4-C030-CA4B-93DC-30887B486AEA}">
      <dgm:prSet/>
      <dgm:spPr/>
      <dgm:t>
        <a:bodyPr/>
        <a:lstStyle/>
        <a:p>
          <a:endParaRPr lang="tr-TR"/>
        </a:p>
      </dgm:t>
    </dgm:pt>
    <dgm:pt modelId="{D175F6B5-DBA4-474B-B4E3-2F8EC0A217B7}" type="pres">
      <dgm:prSet presAssocID="{C912725B-8C95-4A8B-8F85-573AC40C391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91E9632-3450-450F-A94C-3082E10692DA}" type="pres">
      <dgm:prSet presAssocID="{FCFEE1D8-1554-4093-B0AE-826133341257}" presName="composite" presStyleCnt="0"/>
      <dgm:spPr/>
      <dgm:t>
        <a:bodyPr/>
        <a:lstStyle/>
        <a:p>
          <a:endParaRPr lang="tr-TR"/>
        </a:p>
      </dgm:t>
    </dgm:pt>
    <dgm:pt modelId="{EC490EB4-33E6-4729-B57F-875EAEE224AA}" type="pres">
      <dgm:prSet presAssocID="{FCFEE1D8-1554-4093-B0AE-82613334125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269B8CF-D0C5-4266-8B52-F15F82C0C325}" type="pres">
      <dgm:prSet presAssocID="{FCFEE1D8-1554-4093-B0AE-826133341257}" presName="descendantText" presStyleLbl="alignAcc1" presStyleIdx="0" presStyleCnt="3" custLinFactNeighborX="288" custLinFactNeighborY="-128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27A4C95-D568-4E9E-B1EB-F79F9315A241}" type="pres">
      <dgm:prSet presAssocID="{AD0AD2BE-8125-41F4-9013-684DC5951D30}" presName="sp" presStyleCnt="0"/>
      <dgm:spPr/>
      <dgm:t>
        <a:bodyPr/>
        <a:lstStyle/>
        <a:p>
          <a:endParaRPr lang="tr-TR"/>
        </a:p>
      </dgm:t>
    </dgm:pt>
    <dgm:pt modelId="{396E3E83-AF71-4BAB-B925-E0D4D399DDBA}" type="pres">
      <dgm:prSet presAssocID="{5117994E-278D-4080-A871-90DC26D3625A}" presName="composite" presStyleCnt="0"/>
      <dgm:spPr/>
      <dgm:t>
        <a:bodyPr/>
        <a:lstStyle/>
        <a:p>
          <a:endParaRPr lang="tr-TR"/>
        </a:p>
      </dgm:t>
    </dgm:pt>
    <dgm:pt modelId="{2C3D475E-BE20-4693-9DD5-00A0C07926D5}" type="pres">
      <dgm:prSet presAssocID="{5117994E-278D-4080-A871-90DC26D3625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595600A-3599-4A0B-B6E1-6AC7798C070E}" type="pres">
      <dgm:prSet presAssocID="{5117994E-278D-4080-A871-90DC26D3625A}" presName="descendantText" presStyleLbl="alignAcc1" presStyleIdx="1" presStyleCnt="3" custLinFactNeighborY="249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802F050-AE09-4039-BE77-CB473C9AB278}" type="pres">
      <dgm:prSet presAssocID="{BECEA7E8-E0B2-4938-9BD0-C71129547FD4}" presName="sp" presStyleCnt="0"/>
      <dgm:spPr/>
      <dgm:t>
        <a:bodyPr/>
        <a:lstStyle/>
        <a:p>
          <a:endParaRPr lang="tr-TR"/>
        </a:p>
      </dgm:t>
    </dgm:pt>
    <dgm:pt modelId="{7B31D3F7-F0D2-45E8-BC81-F03DBD17E0D9}" type="pres">
      <dgm:prSet presAssocID="{1D45A871-C598-4F70-80C7-B7D11A0F260B}" presName="composite" presStyleCnt="0"/>
      <dgm:spPr/>
      <dgm:t>
        <a:bodyPr/>
        <a:lstStyle/>
        <a:p>
          <a:endParaRPr lang="tr-TR"/>
        </a:p>
      </dgm:t>
    </dgm:pt>
    <dgm:pt modelId="{32C783B4-F5BC-4C81-AE34-D9520284B395}" type="pres">
      <dgm:prSet presAssocID="{1D45A871-C598-4F70-80C7-B7D11A0F260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FFB21D0-224B-47C5-AC42-3D1496B4C6E9}" type="pres">
      <dgm:prSet presAssocID="{1D45A871-C598-4F70-80C7-B7D11A0F260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49E312C-F9D8-47DA-A28C-2EA08CCED2FF}" srcId="{1D45A871-C598-4F70-80C7-B7D11A0F260B}" destId="{BE0F08B8-00A3-4C76-B7BD-BE134A75C9EC}" srcOrd="1" destOrd="0" parTransId="{57B2821D-76FE-46B1-AB4A-FB248F0355A2}" sibTransId="{4B068FAA-F97B-4AB3-8448-A41DE7D28427}"/>
    <dgm:cxn modelId="{9FE7537F-DD95-44C7-8C6F-992CC3D7F13B}" type="presOf" srcId="{57A8B42C-F10E-420A-A624-FE818D296643}" destId="{E595600A-3599-4A0B-B6E1-6AC7798C070E}" srcOrd="0" destOrd="0" presId="urn:microsoft.com/office/officeart/2005/8/layout/chevron2"/>
    <dgm:cxn modelId="{C9B93343-EE40-479C-B136-B06EC395BF14}" srcId="{1D45A871-C598-4F70-80C7-B7D11A0F260B}" destId="{B8996E74-07F0-4678-B3FC-67A9FC885D5A}" srcOrd="0" destOrd="0" parTransId="{5A3D9F65-5BD7-4E80-B976-1A7BE1FF5AB3}" sibTransId="{A51FE91D-B0D7-46A8-934D-A473D156B0C3}"/>
    <dgm:cxn modelId="{E631155F-BD58-4118-9FF8-46AC2925849C}" type="presOf" srcId="{1D45A871-C598-4F70-80C7-B7D11A0F260B}" destId="{32C783B4-F5BC-4C81-AE34-D9520284B395}" srcOrd="0" destOrd="0" presId="urn:microsoft.com/office/officeart/2005/8/layout/chevron2"/>
    <dgm:cxn modelId="{DC3FB94A-6319-4017-A925-80B6951A06A3}" type="presOf" srcId="{B8996E74-07F0-4678-B3FC-67A9FC885D5A}" destId="{1FFB21D0-224B-47C5-AC42-3D1496B4C6E9}" srcOrd="0" destOrd="0" presId="urn:microsoft.com/office/officeart/2005/8/layout/chevron2"/>
    <dgm:cxn modelId="{75723E5D-6920-49B5-92C0-D20C0F4D776B}" type="presOf" srcId="{320CE219-84A6-4D4A-829F-52511A14A5EF}" destId="{4269B8CF-D0C5-4266-8B52-F15F82C0C325}" srcOrd="0" destOrd="2" presId="urn:microsoft.com/office/officeart/2005/8/layout/chevron2"/>
    <dgm:cxn modelId="{89ABF1D6-88A9-414C-AECF-BF531A991355}" type="presOf" srcId="{5117994E-278D-4080-A871-90DC26D3625A}" destId="{2C3D475E-BE20-4693-9DD5-00A0C07926D5}" srcOrd="0" destOrd="0" presId="urn:microsoft.com/office/officeart/2005/8/layout/chevron2"/>
    <dgm:cxn modelId="{6027A2D7-B7F2-4E4C-ACAF-563C6B101EA8}" srcId="{C912725B-8C95-4A8B-8F85-573AC40C391B}" destId="{1D45A871-C598-4F70-80C7-B7D11A0F260B}" srcOrd="2" destOrd="0" parTransId="{0BA3B31C-A3F9-48D5-BFF3-F62AE315153B}" sibTransId="{1A65CC7E-FC9F-41FE-A8A4-98B73447F875}"/>
    <dgm:cxn modelId="{6AA521B2-B0ED-5444-8ACA-D2DC1B93B350}" srcId="{FCFEE1D8-1554-4093-B0AE-826133341257}" destId="{320CE219-84A6-4D4A-829F-52511A14A5EF}" srcOrd="2" destOrd="0" parTransId="{FDCD548F-31C4-A047-B37F-1D840B26EA3C}" sibTransId="{1E3AC4FA-05A3-2445-AAD4-3820CBEF8CEB}"/>
    <dgm:cxn modelId="{515EE205-2A3E-4608-AFC3-50C0FF4868DA}" type="presOf" srcId="{BE0F08B8-00A3-4C76-B7BD-BE134A75C9EC}" destId="{1FFB21D0-224B-47C5-AC42-3D1496B4C6E9}" srcOrd="0" destOrd="1" presId="urn:microsoft.com/office/officeart/2005/8/layout/chevron2"/>
    <dgm:cxn modelId="{2D3D7339-E2F1-4796-A3CC-A2D4BDC1201E}" srcId="{5117994E-278D-4080-A871-90DC26D3625A}" destId="{57A8B42C-F10E-420A-A624-FE818D296643}" srcOrd="0" destOrd="0" parTransId="{EFDC4FAA-7ECC-4B64-8C4F-AECCC3BEDCF3}" sibTransId="{015F6F18-A044-42BC-98E0-7CD6036FC2C0}"/>
    <dgm:cxn modelId="{7F31505A-D070-4080-983A-EB4C54EA77C7}" srcId="{C912725B-8C95-4A8B-8F85-573AC40C391B}" destId="{FCFEE1D8-1554-4093-B0AE-826133341257}" srcOrd="0" destOrd="0" parTransId="{29957D25-D400-41DB-84B5-17D2D5A15936}" sibTransId="{AD0AD2BE-8125-41F4-9013-684DC5951D30}"/>
    <dgm:cxn modelId="{A2F015DD-4161-42C5-A53A-C716868544BC}" type="presOf" srcId="{FCFEE1D8-1554-4093-B0AE-826133341257}" destId="{EC490EB4-33E6-4729-B57F-875EAEE224AA}" srcOrd="0" destOrd="0" presId="urn:microsoft.com/office/officeart/2005/8/layout/chevron2"/>
    <dgm:cxn modelId="{D3171ED4-C030-CA4B-93DC-30887B486AEA}" srcId="{FCFEE1D8-1554-4093-B0AE-826133341257}" destId="{80FECBCA-CB5F-204A-8FB6-0BF41461E8B5}" srcOrd="3" destOrd="0" parTransId="{9281EFC5-2692-E74D-8073-CD35E22D2BC5}" sibTransId="{D3D9C277-1C23-5A4F-A979-8A3D2A024F27}"/>
    <dgm:cxn modelId="{3EEEC85E-956B-4FFA-80A0-38C3807CE04D}" srcId="{FCFEE1D8-1554-4093-B0AE-826133341257}" destId="{1104D5A5-F361-4D4C-A46C-E13CFE239675}" srcOrd="0" destOrd="0" parTransId="{69808A92-4539-4CC5-9FC7-026750438A2C}" sibTransId="{3BC6213B-5EDB-4CB9-A7EF-FFD025CC50BB}"/>
    <dgm:cxn modelId="{02FB8525-03F8-49A1-8DEF-D8994BADA32F}" srcId="{FCFEE1D8-1554-4093-B0AE-826133341257}" destId="{EF6FA8B0-1131-45D9-AE15-64329C0C65E1}" srcOrd="1" destOrd="0" parTransId="{9DFC9AE9-6E71-4001-871F-9DCD104A2CCA}" sibTransId="{FF1A5D34-1E4B-49A5-A7F6-2E7A4C6D23D8}"/>
    <dgm:cxn modelId="{63A46543-53AC-463E-9391-BF9736470227}" srcId="{C912725B-8C95-4A8B-8F85-573AC40C391B}" destId="{5117994E-278D-4080-A871-90DC26D3625A}" srcOrd="1" destOrd="0" parTransId="{56DF18EB-7D3F-4807-A393-012285D43CFF}" sibTransId="{BECEA7E8-E0B2-4938-9BD0-C71129547FD4}"/>
    <dgm:cxn modelId="{E60F33C2-9292-4A59-ACC4-9939B105E322}" type="presOf" srcId="{80FECBCA-CB5F-204A-8FB6-0BF41461E8B5}" destId="{4269B8CF-D0C5-4266-8B52-F15F82C0C325}" srcOrd="0" destOrd="3" presId="urn:microsoft.com/office/officeart/2005/8/layout/chevron2"/>
    <dgm:cxn modelId="{9AD37407-151C-4FD2-A40D-5A8357E688E2}" type="presOf" srcId="{C912725B-8C95-4A8B-8F85-573AC40C391B}" destId="{D175F6B5-DBA4-474B-B4E3-2F8EC0A217B7}" srcOrd="0" destOrd="0" presId="urn:microsoft.com/office/officeart/2005/8/layout/chevron2"/>
    <dgm:cxn modelId="{681AF028-6A29-464E-9F53-D2A34BE1AEB5}" type="presOf" srcId="{EF6FA8B0-1131-45D9-AE15-64329C0C65E1}" destId="{4269B8CF-D0C5-4266-8B52-F15F82C0C325}" srcOrd="0" destOrd="1" presId="urn:microsoft.com/office/officeart/2005/8/layout/chevron2"/>
    <dgm:cxn modelId="{EF1D60B1-96EB-41B8-A351-887ABC7F9B1D}" type="presOf" srcId="{1104D5A5-F361-4D4C-A46C-E13CFE239675}" destId="{4269B8CF-D0C5-4266-8B52-F15F82C0C325}" srcOrd="0" destOrd="0" presId="urn:microsoft.com/office/officeart/2005/8/layout/chevron2"/>
    <dgm:cxn modelId="{CAFC1EE2-3857-419F-BBFC-9EEFDC2F6BB2}" type="presParOf" srcId="{D175F6B5-DBA4-474B-B4E3-2F8EC0A217B7}" destId="{A91E9632-3450-450F-A94C-3082E10692DA}" srcOrd="0" destOrd="0" presId="urn:microsoft.com/office/officeart/2005/8/layout/chevron2"/>
    <dgm:cxn modelId="{C0944E6F-6511-44E7-A0C4-09716996ABC5}" type="presParOf" srcId="{A91E9632-3450-450F-A94C-3082E10692DA}" destId="{EC490EB4-33E6-4729-B57F-875EAEE224AA}" srcOrd="0" destOrd="0" presId="urn:microsoft.com/office/officeart/2005/8/layout/chevron2"/>
    <dgm:cxn modelId="{557176B2-2E54-48FE-9DC8-E39053A561E4}" type="presParOf" srcId="{A91E9632-3450-450F-A94C-3082E10692DA}" destId="{4269B8CF-D0C5-4266-8B52-F15F82C0C325}" srcOrd="1" destOrd="0" presId="urn:microsoft.com/office/officeart/2005/8/layout/chevron2"/>
    <dgm:cxn modelId="{61CAA718-95F5-4FAB-896D-36485DF70D60}" type="presParOf" srcId="{D175F6B5-DBA4-474B-B4E3-2F8EC0A217B7}" destId="{B27A4C95-D568-4E9E-B1EB-F79F9315A241}" srcOrd="1" destOrd="0" presId="urn:microsoft.com/office/officeart/2005/8/layout/chevron2"/>
    <dgm:cxn modelId="{57846BF5-2AD4-47AC-9574-DD8B51D5EF74}" type="presParOf" srcId="{D175F6B5-DBA4-474B-B4E3-2F8EC0A217B7}" destId="{396E3E83-AF71-4BAB-B925-E0D4D399DDBA}" srcOrd="2" destOrd="0" presId="urn:microsoft.com/office/officeart/2005/8/layout/chevron2"/>
    <dgm:cxn modelId="{585A2A43-F11C-4995-964E-01220F82D998}" type="presParOf" srcId="{396E3E83-AF71-4BAB-B925-E0D4D399DDBA}" destId="{2C3D475E-BE20-4693-9DD5-00A0C07926D5}" srcOrd="0" destOrd="0" presId="urn:microsoft.com/office/officeart/2005/8/layout/chevron2"/>
    <dgm:cxn modelId="{45C88FCD-7AAA-4206-9E2D-7684592D5AFB}" type="presParOf" srcId="{396E3E83-AF71-4BAB-B925-E0D4D399DDBA}" destId="{E595600A-3599-4A0B-B6E1-6AC7798C070E}" srcOrd="1" destOrd="0" presId="urn:microsoft.com/office/officeart/2005/8/layout/chevron2"/>
    <dgm:cxn modelId="{280222B7-88D2-422A-9252-D6A0E2B5B5D3}" type="presParOf" srcId="{D175F6B5-DBA4-474B-B4E3-2F8EC0A217B7}" destId="{C802F050-AE09-4039-BE77-CB473C9AB278}" srcOrd="3" destOrd="0" presId="urn:microsoft.com/office/officeart/2005/8/layout/chevron2"/>
    <dgm:cxn modelId="{5F098B2D-E1D7-49AE-8188-095370C951BD}" type="presParOf" srcId="{D175F6B5-DBA4-474B-B4E3-2F8EC0A217B7}" destId="{7B31D3F7-F0D2-45E8-BC81-F03DBD17E0D9}" srcOrd="4" destOrd="0" presId="urn:microsoft.com/office/officeart/2005/8/layout/chevron2"/>
    <dgm:cxn modelId="{160FC529-58F3-41E5-8C64-5CEA27B3B8DA}" type="presParOf" srcId="{7B31D3F7-F0D2-45E8-BC81-F03DBD17E0D9}" destId="{32C783B4-F5BC-4C81-AE34-D9520284B395}" srcOrd="0" destOrd="0" presId="urn:microsoft.com/office/officeart/2005/8/layout/chevron2"/>
    <dgm:cxn modelId="{37E001ED-46C3-4AA0-AECC-D0761973CFE9}" type="presParOf" srcId="{7B31D3F7-F0D2-45E8-BC81-F03DBD17E0D9}" destId="{1FFB21D0-224B-47C5-AC42-3D1496B4C6E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490EB4-33E6-4729-B57F-875EAEE224AA}">
      <dsp:nvSpPr>
        <dsp:cNvPr id="0" name=""/>
        <dsp:cNvSpPr/>
      </dsp:nvSpPr>
      <dsp:spPr>
        <a:xfrm rot="5400000">
          <a:off x="-226648" y="226840"/>
          <a:ext cx="1510988" cy="1057692"/>
        </a:xfrm>
        <a:prstGeom prst="chevron">
          <a:avLst/>
        </a:prstGeom>
        <a:noFill/>
        <a:ln w="63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err="1"/>
            <a:t>Beginning</a:t>
          </a:r>
          <a:endParaRPr lang="tr-TR" sz="1500" kern="1200" dirty="0"/>
        </a:p>
      </dsp:txBody>
      <dsp:txXfrm rot="-5400000">
        <a:off x="0" y="529038"/>
        <a:ext cx="1057692" cy="453296"/>
      </dsp:txXfrm>
    </dsp:sp>
    <dsp:sp modelId="{4269B8CF-D0C5-4266-8B52-F15F82C0C325}">
      <dsp:nvSpPr>
        <dsp:cNvPr id="0" name=""/>
        <dsp:cNvSpPr/>
      </dsp:nvSpPr>
      <dsp:spPr>
        <a:xfrm rot="5400000">
          <a:off x="3085774" y="-2028082"/>
          <a:ext cx="982142" cy="5038307"/>
        </a:xfrm>
        <a:prstGeom prst="round2SameRect">
          <a:avLst/>
        </a:pr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300" kern="1200" dirty="0"/>
            <a:t>Training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300" kern="1200" dirty="0"/>
            <a:t>Device </a:t>
          </a:r>
          <a:r>
            <a:rPr lang="tr-TR" sz="1300" kern="1200" dirty="0" err="1"/>
            <a:t>Standardization</a:t>
          </a:r>
          <a:endParaRPr lang="tr-T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300" kern="1200" dirty="0" err="1"/>
            <a:t>Appendix</a:t>
          </a:r>
          <a:r>
            <a:rPr lang="tr-TR" sz="1300" kern="1200" dirty="0"/>
            <a:t> D – </a:t>
          </a:r>
          <a:r>
            <a:rPr lang="tr-TR" sz="1300" kern="1200" dirty="0" err="1"/>
            <a:t>Filling</a:t>
          </a:r>
          <a:r>
            <a:rPr lang="tr-TR" sz="1300" kern="1200" dirty="0"/>
            <a:t> </a:t>
          </a:r>
          <a:r>
            <a:rPr lang="tr-TR" sz="1300" kern="1200" dirty="0" err="1"/>
            <a:t>out</a:t>
          </a:r>
          <a:r>
            <a:rPr lang="tr-TR" sz="1300" kern="1200" dirty="0"/>
            <a:t> </a:t>
          </a:r>
          <a:r>
            <a:rPr lang="tr-TR" sz="1300" kern="1200" dirty="0" err="1"/>
            <a:t>Transition</a:t>
          </a:r>
          <a:r>
            <a:rPr lang="tr-TR" sz="1300" kern="1200" dirty="0"/>
            <a:t> </a:t>
          </a:r>
          <a:r>
            <a:rPr lang="tr-TR" sz="1300" kern="1200" dirty="0" err="1"/>
            <a:t>and</a:t>
          </a:r>
          <a:r>
            <a:rPr lang="tr-TR" sz="1300" kern="1200" dirty="0"/>
            <a:t> Trial </a:t>
          </a:r>
          <a:r>
            <a:rPr lang="tr-TR" sz="1300" kern="1200" dirty="0" err="1"/>
            <a:t>Period</a:t>
          </a:r>
          <a:r>
            <a:rPr lang="tr-TR" sz="1300" kern="1200" dirty="0"/>
            <a:t> Form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300" kern="1200" dirty="0"/>
            <a:t> </a:t>
          </a:r>
          <a:r>
            <a:rPr lang="tr-TR" sz="1300" kern="1200" dirty="0" err="1"/>
            <a:t>Password</a:t>
          </a:r>
          <a:r>
            <a:rPr lang="tr-TR" sz="1300" kern="1200" dirty="0"/>
            <a:t> </a:t>
          </a:r>
          <a:r>
            <a:rPr lang="tr-TR" sz="1300" kern="1200" dirty="0" err="1"/>
            <a:t>assurance</a:t>
          </a:r>
          <a:endParaRPr lang="tr-TR" sz="1300" kern="1200" dirty="0"/>
        </a:p>
      </dsp:txBody>
      <dsp:txXfrm rot="-5400000">
        <a:off x="1057692" y="47944"/>
        <a:ext cx="4990363" cy="886254"/>
      </dsp:txXfrm>
    </dsp:sp>
    <dsp:sp modelId="{2C3D475E-BE20-4693-9DD5-00A0C07926D5}">
      <dsp:nvSpPr>
        <dsp:cNvPr id="0" name=""/>
        <dsp:cNvSpPr/>
      </dsp:nvSpPr>
      <dsp:spPr>
        <a:xfrm rot="5400000">
          <a:off x="-226648" y="1542442"/>
          <a:ext cx="1510988" cy="1057692"/>
        </a:xfrm>
        <a:prstGeom prst="chevron">
          <a:avLst/>
        </a:prstGeom>
        <a:noFill/>
        <a:ln w="63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/>
            <a:t>Trial</a:t>
          </a:r>
          <a:r>
            <a:rPr lang="tr-TR" sz="1500" kern="1200" baseline="0" dirty="0"/>
            <a:t> </a:t>
          </a:r>
          <a:r>
            <a:rPr lang="tr-TR" sz="1500" kern="1200" baseline="0" dirty="0" err="1"/>
            <a:t>Period</a:t>
          </a:r>
          <a:endParaRPr lang="tr-TR" sz="1500" kern="1200" dirty="0"/>
        </a:p>
      </dsp:txBody>
      <dsp:txXfrm rot="-5400000">
        <a:off x="0" y="1844640"/>
        <a:ext cx="1057692" cy="453296"/>
      </dsp:txXfrm>
    </dsp:sp>
    <dsp:sp modelId="{E595600A-3599-4A0B-B6E1-6AC7798C070E}">
      <dsp:nvSpPr>
        <dsp:cNvPr id="0" name=""/>
        <dsp:cNvSpPr/>
      </dsp:nvSpPr>
      <dsp:spPr>
        <a:xfrm rot="5400000">
          <a:off x="3085774" y="-687744"/>
          <a:ext cx="982142" cy="5038307"/>
        </a:xfrm>
        <a:prstGeom prst="round2SameRect">
          <a:avLst/>
        </a:pr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300" kern="1200" dirty="0" err="1"/>
            <a:t>Appendix</a:t>
          </a:r>
          <a:r>
            <a:rPr lang="tr-TR" sz="1300" kern="1200" dirty="0"/>
            <a:t> D – </a:t>
          </a:r>
          <a:r>
            <a:rPr lang="tr-TR" sz="1300" kern="1200" dirty="0" err="1"/>
            <a:t>Operational</a:t>
          </a:r>
          <a:r>
            <a:rPr lang="tr-TR" sz="1300" kern="1200" dirty="0"/>
            <a:t> Evaluation Form </a:t>
          </a:r>
          <a:r>
            <a:rPr lang="tr-TR" sz="1300" kern="1200" dirty="0" err="1"/>
            <a:t>should</a:t>
          </a:r>
          <a:r>
            <a:rPr lang="tr-TR" sz="1300" kern="1200" dirty="0"/>
            <a:t> be </a:t>
          </a:r>
          <a:r>
            <a:rPr lang="tr-TR" sz="1300" kern="1200" dirty="0" err="1"/>
            <a:t>filled</a:t>
          </a:r>
          <a:r>
            <a:rPr lang="tr-TR" sz="1300" kern="1200" dirty="0"/>
            <a:t> </a:t>
          </a:r>
          <a:r>
            <a:rPr lang="tr-TR" sz="1300" kern="1200" dirty="0" err="1"/>
            <a:t>out</a:t>
          </a:r>
          <a:r>
            <a:rPr lang="tr-TR" sz="1300" kern="1200" dirty="0"/>
            <a:t> </a:t>
          </a:r>
          <a:r>
            <a:rPr lang="tr-TR" sz="1300" kern="1200" dirty="0" err="1"/>
            <a:t>after</a:t>
          </a:r>
          <a:r>
            <a:rPr lang="tr-TR" sz="1300" kern="1200" dirty="0"/>
            <a:t> </a:t>
          </a:r>
          <a:r>
            <a:rPr lang="tr-TR" sz="1300" kern="1200" dirty="0" err="1"/>
            <a:t>every</a:t>
          </a:r>
          <a:r>
            <a:rPr lang="tr-TR" sz="1300" kern="1200" dirty="0"/>
            <a:t> </a:t>
          </a:r>
          <a:r>
            <a:rPr lang="tr-TR" sz="1300" kern="1200" dirty="0" err="1"/>
            <a:t>flight</a:t>
          </a:r>
          <a:r>
            <a:rPr lang="tr-TR" sz="1300" kern="1200" dirty="0"/>
            <a:t>. (</a:t>
          </a:r>
          <a:r>
            <a:rPr lang="tr-TR" sz="1300" kern="1200" dirty="0" err="1"/>
            <a:t>Will</a:t>
          </a:r>
          <a:r>
            <a:rPr lang="tr-TR" sz="1300" kern="1200" dirty="0"/>
            <a:t> be </a:t>
          </a:r>
          <a:r>
            <a:rPr lang="tr-TR" sz="1300" kern="1200" dirty="0" err="1"/>
            <a:t>added</a:t>
          </a:r>
          <a:r>
            <a:rPr lang="tr-TR" sz="1300" kern="1200" dirty="0"/>
            <a:t> </a:t>
          </a:r>
          <a:r>
            <a:rPr lang="tr-TR" sz="1300" kern="1200" dirty="0" err="1"/>
            <a:t>to</a:t>
          </a:r>
          <a:r>
            <a:rPr lang="tr-TR" sz="1300" kern="1200" dirty="0"/>
            <a:t> </a:t>
          </a:r>
          <a:r>
            <a:rPr lang="tr-TR" sz="1300" kern="1200" dirty="0" err="1"/>
            <a:t>flight</a:t>
          </a:r>
          <a:r>
            <a:rPr lang="tr-TR" sz="1300" kern="1200" dirty="0"/>
            <a:t> </a:t>
          </a:r>
          <a:r>
            <a:rPr lang="tr-TR" sz="1300" kern="1200" dirty="0" err="1"/>
            <a:t>order</a:t>
          </a:r>
          <a:r>
            <a:rPr lang="tr-TR" sz="1300" kern="1200" dirty="0"/>
            <a:t> </a:t>
          </a:r>
          <a:r>
            <a:rPr lang="tr-TR" sz="1300" kern="1200" dirty="0" err="1"/>
            <a:t>by</a:t>
          </a:r>
          <a:r>
            <a:rPr lang="tr-TR" sz="1300" kern="1200" dirty="0"/>
            <a:t> PIC </a:t>
          </a:r>
          <a:r>
            <a:rPr lang="tr-TR" sz="1300" kern="1200" dirty="0" err="1"/>
            <a:t>and</a:t>
          </a:r>
          <a:r>
            <a:rPr lang="tr-TR" sz="1300" kern="1200" dirty="0"/>
            <a:t> </a:t>
          </a:r>
          <a:r>
            <a:rPr lang="tr-TR" sz="1300" kern="1200" dirty="0" err="1"/>
            <a:t>will</a:t>
          </a:r>
          <a:r>
            <a:rPr lang="tr-TR" sz="1300" kern="1200" dirty="0"/>
            <a:t> be </a:t>
          </a:r>
          <a:r>
            <a:rPr lang="tr-TR" sz="1300" kern="1200" dirty="0" err="1"/>
            <a:t>collected</a:t>
          </a:r>
          <a:r>
            <a:rPr lang="tr-TR" sz="1300" kern="1200" dirty="0"/>
            <a:t> </a:t>
          </a:r>
          <a:r>
            <a:rPr lang="tr-TR" sz="1300" kern="1200" dirty="0" err="1"/>
            <a:t>and</a:t>
          </a:r>
          <a:r>
            <a:rPr lang="tr-TR" sz="1300" kern="1200" dirty="0"/>
            <a:t> </a:t>
          </a:r>
          <a:r>
            <a:rPr lang="tr-TR" sz="1300" kern="1200" dirty="0" err="1"/>
            <a:t>filed</a:t>
          </a:r>
          <a:r>
            <a:rPr lang="tr-TR" sz="1300" kern="1200" dirty="0"/>
            <a:t>.)</a:t>
          </a:r>
        </a:p>
      </dsp:txBody>
      <dsp:txXfrm rot="-5400000">
        <a:off x="1057692" y="1388282"/>
        <a:ext cx="4990363" cy="886254"/>
      </dsp:txXfrm>
    </dsp:sp>
    <dsp:sp modelId="{32C783B4-F5BC-4C81-AE34-D9520284B395}">
      <dsp:nvSpPr>
        <dsp:cNvPr id="0" name=""/>
        <dsp:cNvSpPr/>
      </dsp:nvSpPr>
      <dsp:spPr>
        <a:xfrm rot="5400000">
          <a:off x="-226648" y="2858044"/>
          <a:ext cx="1510988" cy="1057692"/>
        </a:xfrm>
        <a:prstGeom prst="chevron">
          <a:avLst/>
        </a:prstGeom>
        <a:noFill/>
        <a:ln w="63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err="1"/>
            <a:t>Approval</a:t>
          </a:r>
          <a:r>
            <a:rPr lang="tr-TR" sz="1500" kern="1200" dirty="0"/>
            <a:t> </a:t>
          </a:r>
          <a:r>
            <a:rPr lang="tr-TR" sz="1500" kern="1200" dirty="0" err="1"/>
            <a:t>Period</a:t>
          </a:r>
          <a:endParaRPr lang="tr-TR" sz="1500" kern="1200" dirty="0"/>
        </a:p>
      </dsp:txBody>
      <dsp:txXfrm rot="-5400000">
        <a:off x="0" y="3160242"/>
        <a:ext cx="1057692" cy="453296"/>
      </dsp:txXfrm>
    </dsp:sp>
    <dsp:sp modelId="{1FFB21D0-224B-47C5-AC42-3D1496B4C6E9}">
      <dsp:nvSpPr>
        <dsp:cNvPr id="0" name=""/>
        <dsp:cNvSpPr/>
      </dsp:nvSpPr>
      <dsp:spPr>
        <a:xfrm rot="5400000">
          <a:off x="3085774" y="603313"/>
          <a:ext cx="982142" cy="5038307"/>
        </a:xfrm>
        <a:prstGeom prst="round2SameRect">
          <a:avLst/>
        </a:pr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300" kern="1200" dirty="0" err="1"/>
            <a:t>Appendix</a:t>
          </a:r>
          <a:r>
            <a:rPr lang="tr-TR" sz="1300" kern="1200" dirty="0"/>
            <a:t> E – Final Evaluation Report </a:t>
          </a:r>
          <a:r>
            <a:rPr lang="tr-TR" sz="1300" kern="1200" dirty="0" err="1"/>
            <a:t>will</a:t>
          </a:r>
          <a:r>
            <a:rPr lang="tr-TR" sz="1300" kern="1200" dirty="0"/>
            <a:t> be </a:t>
          </a:r>
          <a:r>
            <a:rPr lang="tr-TR" sz="1300" kern="1200" dirty="0" err="1"/>
            <a:t>filled</a:t>
          </a:r>
          <a:r>
            <a:rPr lang="tr-TR" sz="1300" kern="1200" dirty="0"/>
            <a:t> </a:t>
          </a:r>
          <a:r>
            <a:rPr lang="tr-TR" sz="1300" kern="1200" dirty="0" err="1"/>
            <a:t>out</a:t>
          </a:r>
          <a:r>
            <a:rPr lang="tr-TR" sz="1300" kern="1200" dirty="0"/>
            <a:t> </a:t>
          </a:r>
          <a:r>
            <a:rPr lang="tr-TR" sz="1300" kern="1200" dirty="0" err="1"/>
            <a:t>by</a:t>
          </a:r>
          <a:r>
            <a:rPr lang="tr-TR" sz="1300" kern="1200" dirty="0"/>
            <a:t> EFB Team </a:t>
          </a:r>
          <a:r>
            <a:rPr lang="tr-TR" sz="1300" kern="1200" dirty="0" err="1"/>
            <a:t>and</a:t>
          </a:r>
          <a:r>
            <a:rPr lang="tr-TR" sz="1300" kern="1200" dirty="0"/>
            <a:t> </a:t>
          </a:r>
          <a:r>
            <a:rPr lang="tr-TR" sz="1300" kern="1200" dirty="0" err="1"/>
            <a:t>applied</a:t>
          </a:r>
          <a:r>
            <a:rPr lang="tr-TR" sz="1300" kern="1200" dirty="0"/>
            <a:t> </a:t>
          </a:r>
          <a:r>
            <a:rPr lang="tr-TR" sz="1300" kern="1200" dirty="0" err="1"/>
            <a:t>to</a:t>
          </a:r>
          <a:r>
            <a:rPr lang="tr-TR" sz="1300" kern="1200" dirty="0"/>
            <a:t> </a:t>
          </a:r>
          <a:r>
            <a:rPr lang="tr-TR" sz="1300" kern="1200" dirty="0" err="1"/>
            <a:t>Turkish</a:t>
          </a:r>
          <a:r>
            <a:rPr lang="tr-TR" sz="1300" kern="1200" dirty="0"/>
            <a:t> DGCA 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300" kern="1200" dirty="0" err="1"/>
            <a:t>Transition</a:t>
          </a:r>
          <a:r>
            <a:rPr lang="tr-TR" sz="1300" kern="1200" dirty="0"/>
            <a:t> </a:t>
          </a:r>
          <a:r>
            <a:rPr lang="tr-TR" sz="1300" kern="1200" dirty="0" err="1"/>
            <a:t>completed</a:t>
          </a:r>
          <a:r>
            <a:rPr lang="tr-TR" sz="1300" kern="1200" dirty="0"/>
            <a:t> </a:t>
          </a:r>
          <a:r>
            <a:rPr lang="tr-TR" sz="1300" kern="1200" dirty="0" err="1"/>
            <a:t>for</a:t>
          </a:r>
          <a:r>
            <a:rPr lang="tr-TR" sz="1300" kern="1200" dirty="0"/>
            <a:t> </a:t>
          </a:r>
          <a:r>
            <a:rPr lang="tr-TR" sz="1300" kern="1200" dirty="0" err="1"/>
            <a:t>full</a:t>
          </a:r>
          <a:r>
            <a:rPr lang="tr-TR" sz="1300" kern="1200" dirty="0"/>
            <a:t> EFB.</a:t>
          </a:r>
        </a:p>
      </dsp:txBody>
      <dsp:txXfrm rot="-5400000">
        <a:off x="1057692" y="2679339"/>
        <a:ext cx="4990363" cy="886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5B1A-1872-4E7C-ABF7-9F2875CA9C85}" type="datetimeFigureOut">
              <a:rPr lang="tr-TR" smtClean="0"/>
              <a:t>3.06.2024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3B96-16B7-4C4B-99FE-3AAF77A8755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7122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5B1A-1872-4E7C-ABF7-9F2875CA9C85}" type="datetimeFigureOut">
              <a:rPr lang="tr-TR" smtClean="0"/>
              <a:t>3.06.2024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3B96-16B7-4C4B-99FE-3AAF77A8755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219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5B1A-1872-4E7C-ABF7-9F2875CA9C85}" type="datetimeFigureOut">
              <a:rPr lang="tr-TR" smtClean="0"/>
              <a:t>3.06.2024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3B96-16B7-4C4B-99FE-3AAF77A8755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593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5B1A-1872-4E7C-ABF7-9F2875CA9C85}" type="datetimeFigureOut">
              <a:rPr lang="tr-TR" smtClean="0"/>
              <a:t>3.06.2024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3B96-16B7-4C4B-99FE-3AAF77A8755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096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5B1A-1872-4E7C-ABF7-9F2875CA9C85}" type="datetimeFigureOut">
              <a:rPr lang="tr-TR" smtClean="0"/>
              <a:t>3.06.2024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3B96-16B7-4C4B-99FE-3AAF77A8755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631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5B1A-1872-4E7C-ABF7-9F2875CA9C85}" type="datetimeFigureOut">
              <a:rPr lang="tr-TR" smtClean="0"/>
              <a:t>3.06.2024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3B96-16B7-4C4B-99FE-3AAF77A8755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400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5B1A-1872-4E7C-ABF7-9F2875CA9C85}" type="datetimeFigureOut">
              <a:rPr lang="tr-TR" smtClean="0"/>
              <a:t>3.06.2024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3B96-16B7-4C4B-99FE-3AAF77A8755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5576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5B1A-1872-4E7C-ABF7-9F2875CA9C85}" type="datetimeFigureOut">
              <a:rPr lang="tr-TR" smtClean="0"/>
              <a:t>3.06.2024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3B96-16B7-4C4B-99FE-3AAF77A8755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5402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5B1A-1872-4E7C-ABF7-9F2875CA9C85}" type="datetimeFigureOut">
              <a:rPr lang="tr-TR" smtClean="0"/>
              <a:t>3.06.2024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3B96-16B7-4C4B-99FE-3AAF77A8755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3988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5B1A-1872-4E7C-ABF7-9F2875CA9C85}" type="datetimeFigureOut">
              <a:rPr lang="tr-TR" smtClean="0"/>
              <a:t>3.06.2024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3B96-16B7-4C4B-99FE-3AAF77A8755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0841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5B1A-1872-4E7C-ABF7-9F2875CA9C85}" type="datetimeFigureOut">
              <a:rPr lang="tr-TR" smtClean="0"/>
              <a:t>3.06.2024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3B96-16B7-4C4B-99FE-3AAF77A8755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9915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25B1A-1872-4E7C-ABF7-9F2875CA9C85}" type="datetimeFigureOut">
              <a:rPr lang="tr-TR" smtClean="0"/>
              <a:t>3.06.2024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D3B96-16B7-4C4B-99FE-3AAF77A8755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700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="" xmlns:a16="http://schemas.microsoft.com/office/drawing/2014/main" id="{B36A2ECE-8F68-8DF0-9BA5-10E3C8D8C4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0"/>
            <a:ext cx="12192000" cy="6858000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="" xmlns:a16="http://schemas.microsoft.com/office/drawing/2014/main" id="{99CE05F6-7379-23DB-46DA-C724EACDFEB8}"/>
              </a:ext>
            </a:extLst>
          </p:cNvPr>
          <p:cNvSpPr txBox="1"/>
          <p:nvPr/>
        </p:nvSpPr>
        <p:spPr>
          <a:xfrm>
            <a:off x="1046384" y="2286466"/>
            <a:ext cx="1009924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6000" b="1" dirty="0" smtClean="0">
                <a:solidFill>
                  <a:srgbClr val="877547"/>
                </a:solidFill>
                <a:latin typeface="Space Grotesk" pitchFamily="50" charset="-94"/>
                <a:cs typeface="Space Grotesk" pitchFamily="50" charset="-94"/>
              </a:rPr>
              <a:t>ELECTRONIC FLIGHT BAG</a:t>
            </a:r>
            <a:br>
              <a:rPr lang="tr-TR" sz="6000" b="1" dirty="0" smtClean="0">
                <a:solidFill>
                  <a:srgbClr val="877547"/>
                </a:solidFill>
                <a:latin typeface="Space Grotesk" pitchFamily="50" charset="-94"/>
                <a:cs typeface="Space Grotesk" pitchFamily="50" charset="-94"/>
              </a:rPr>
            </a:br>
            <a:r>
              <a:rPr lang="tr-TR" sz="6000" b="1" dirty="0" smtClean="0">
                <a:solidFill>
                  <a:srgbClr val="877547"/>
                </a:solidFill>
                <a:latin typeface="Space Grotesk" pitchFamily="50" charset="-94"/>
                <a:cs typeface="Space Grotesk" pitchFamily="50" charset="-94"/>
              </a:rPr>
              <a:t>EFB</a:t>
            </a:r>
            <a:endParaRPr lang="tr-TR" sz="6000" b="1" dirty="0">
              <a:solidFill>
                <a:srgbClr val="877547"/>
              </a:solidFill>
              <a:latin typeface="Space Grotesk" pitchFamily="50" charset="-94"/>
              <a:cs typeface="Space Grotesk" pitchFamily="50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91228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A512CD05-FB97-AD06-DB16-80F55C5D7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407D650D-265A-88E1-79D9-8E0B7679EF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294" y="377343"/>
            <a:ext cx="1150706" cy="745020"/>
          </a:xfrm>
          <a:prstGeom prst="rect">
            <a:avLst/>
          </a:prstGeom>
        </p:spPr>
      </p:pic>
      <p:cxnSp>
        <p:nvCxnSpPr>
          <p:cNvPr id="6" name="Düz Bağlayıcı 5">
            <a:extLst>
              <a:ext uri="{FF2B5EF4-FFF2-40B4-BE49-F238E27FC236}">
                <a16:creationId xmlns="" xmlns:a16="http://schemas.microsoft.com/office/drawing/2014/main" id="{778FC62B-34E9-3AC4-F31E-252409D140E3}"/>
              </a:ext>
            </a:extLst>
          </p:cNvPr>
          <p:cNvCxnSpPr>
            <a:cxnSpLocks/>
          </p:cNvCxnSpPr>
          <p:nvPr/>
        </p:nvCxnSpPr>
        <p:spPr>
          <a:xfrm>
            <a:off x="4044266" y="835400"/>
            <a:ext cx="6235028" cy="0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13">
            <a:extLst>
              <a:ext uri="{FF2B5EF4-FFF2-40B4-BE49-F238E27FC236}">
                <a16:creationId xmlns="" xmlns:a16="http://schemas.microsoft.com/office/drawing/2014/main" id="{079196E9-9B4E-63C8-DA00-2DCA4ABE8872}"/>
              </a:ext>
            </a:extLst>
          </p:cNvPr>
          <p:cNvCxnSpPr>
            <a:cxnSpLocks/>
          </p:cNvCxnSpPr>
          <p:nvPr/>
        </p:nvCxnSpPr>
        <p:spPr>
          <a:xfrm flipV="1">
            <a:off x="523488" y="4639142"/>
            <a:ext cx="0" cy="2070058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1053737" y="630178"/>
            <a:ext cx="3347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chemeClr val="accent4">
                    <a:lumMod val="75000"/>
                  </a:schemeClr>
                </a:solidFill>
              </a:rPr>
              <a:t>ELECTRONIC FLIGHT BAG</a:t>
            </a:r>
            <a:endParaRPr lang="tr-TR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53737" y="1878934"/>
            <a:ext cx="9692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Type</a:t>
            </a:r>
            <a:r>
              <a:rPr lang="tr-TR" sz="1600" dirty="0"/>
              <a:t> A </a:t>
            </a:r>
            <a:r>
              <a:rPr lang="tr-TR" sz="1600" dirty="0" err="1"/>
              <a:t>Softwares</a:t>
            </a:r>
            <a:r>
              <a:rPr lang="tr-TR" sz="1600" dirty="0"/>
              <a:t>: </a:t>
            </a:r>
            <a:r>
              <a:rPr lang="tr-TR" sz="1600" dirty="0" err="1"/>
              <a:t>Softwares</a:t>
            </a:r>
            <a:r>
              <a:rPr lang="tr-TR" sz="1600" dirty="0"/>
              <a:t> </a:t>
            </a:r>
            <a:r>
              <a:rPr lang="tr-TR" sz="1600" dirty="0" err="1"/>
              <a:t>whose</a:t>
            </a:r>
            <a:r>
              <a:rPr lang="tr-TR" sz="1600" dirty="0"/>
              <a:t> </a:t>
            </a:r>
            <a:r>
              <a:rPr lang="tr-TR" sz="1600" dirty="0" err="1"/>
              <a:t>failure</a:t>
            </a:r>
            <a:r>
              <a:rPr lang="tr-TR" sz="1600" dirty="0"/>
              <a:t> </a:t>
            </a:r>
            <a:r>
              <a:rPr lang="tr-TR" sz="1600" dirty="0" err="1"/>
              <a:t>or</a:t>
            </a:r>
            <a:r>
              <a:rPr lang="tr-TR" sz="1600" dirty="0"/>
              <a:t> </a:t>
            </a:r>
            <a:r>
              <a:rPr lang="tr-TR" sz="1600" dirty="0" err="1"/>
              <a:t>inoperability</a:t>
            </a:r>
            <a:r>
              <a:rPr lang="tr-TR" sz="1600" dirty="0"/>
              <a:t> </a:t>
            </a:r>
            <a:r>
              <a:rPr lang="tr-TR" sz="1600" dirty="0" err="1"/>
              <a:t>have</a:t>
            </a:r>
            <a:r>
              <a:rPr lang="tr-TR" sz="1600" dirty="0"/>
              <a:t> </a:t>
            </a:r>
            <a:r>
              <a:rPr lang="tr-TR" sz="1600" dirty="0" err="1"/>
              <a:t>no</a:t>
            </a:r>
            <a:r>
              <a:rPr lang="tr-TR" sz="1600" dirty="0"/>
              <a:t> </a:t>
            </a:r>
            <a:r>
              <a:rPr lang="tr-TR" sz="1600" dirty="0" err="1"/>
              <a:t>impact</a:t>
            </a:r>
            <a:r>
              <a:rPr lang="tr-TR" sz="1600" dirty="0"/>
              <a:t> on </a:t>
            </a:r>
            <a:r>
              <a:rPr lang="tr-TR" sz="1600" dirty="0" err="1"/>
              <a:t>flight</a:t>
            </a:r>
            <a:r>
              <a:rPr lang="tr-TR" sz="1600" dirty="0"/>
              <a:t> </a:t>
            </a:r>
            <a:r>
              <a:rPr lang="tr-TR" sz="1600" dirty="0" err="1"/>
              <a:t>safety</a:t>
            </a:r>
            <a:r>
              <a:rPr lang="tr-TR" sz="1600" dirty="0"/>
              <a:t>. (</a:t>
            </a:r>
            <a:r>
              <a:rPr lang="tr-TR" sz="1600" dirty="0" err="1"/>
              <a:t>Partially</a:t>
            </a:r>
            <a:r>
              <a:rPr lang="tr-TR" sz="1600" dirty="0"/>
              <a:t> File </a:t>
            </a:r>
            <a:r>
              <a:rPr lang="tr-TR" sz="1600" dirty="0" err="1"/>
              <a:t>System</a:t>
            </a:r>
            <a:r>
              <a:rPr lang="tr-TR" sz="1600" dirty="0"/>
              <a:t>, </a:t>
            </a:r>
            <a:r>
              <a:rPr lang="tr-TR" sz="1600" dirty="0" err="1"/>
              <a:t>documents</a:t>
            </a:r>
            <a:r>
              <a:rPr lang="tr-TR" sz="1600" dirty="0"/>
              <a:t>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applications</a:t>
            </a:r>
            <a:r>
              <a:rPr lang="tr-TR" sz="1600" dirty="0"/>
              <a:t> </a:t>
            </a:r>
            <a:r>
              <a:rPr lang="tr-TR" sz="1600" dirty="0" err="1"/>
              <a:t>related</a:t>
            </a:r>
            <a:r>
              <a:rPr lang="tr-TR" sz="1600" dirty="0"/>
              <a:t> </a:t>
            </a:r>
            <a:r>
              <a:rPr lang="tr-TR" sz="1600" dirty="0" err="1"/>
              <a:t>to</a:t>
            </a:r>
            <a:r>
              <a:rPr lang="tr-TR" sz="1600" dirty="0"/>
              <a:t> </a:t>
            </a:r>
            <a:r>
              <a:rPr lang="tr-TR" sz="1600" dirty="0" err="1"/>
              <a:t>aircraft</a:t>
            </a:r>
            <a:r>
              <a:rPr lang="tr-TR" sz="1600" dirty="0"/>
              <a:t> </a:t>
            </a:r>
            <a:r>
              <a:rPr lang="tr-TR" sz="1600" dirty="0" err="1"/>
              <a:t>type</a:t>
            </a:r>
            <a:r>
              <a:rPr lang="tr-TR" sz="1600" dirty="0"/>
              <a:t>, </a:t>
            </a:r>
            <a:r>
              <a:rPr lang="tr-TR" sz="1600" dirty="0" err="1"/>
              <a:t>weather</a:t>
            </a:r>
            <a:r>
              <a:rPr lang="tr-TR" sz="1600" dirty="0"/>
              <a:t> </a:t>
            </a:r>
            <a:r>
              <a:rPr lang="tr-TR" sz="1600" dirty="0" err="1"/>
              <a:t>monitoring</a:t>
            </a:r>
            <a:r>
              <a:rPr lang="tr-TR" sz="1600" dirty="0"/>
              <a:t> </a:t>
            </a:r>
            <a:r>
              <a:rPr lang="tr-TR" sz="1600" dirty="0" err="1"/>
              <a:t>programmes</a:t>
            </a:r>
            <a:r>
              <a:rPr lang="tr-TR" sz="1600" dirty="0"/>
              <a:t>. </a:t>
            </a:r>
          </a:p>
          <a:p>
            <a:endParaRPr lang="tr-TR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 smtClean="0"/>
              <a:t>Type</a:t>
            </a:r>
            <a:r>
              <a:rPr lang="tr-TR" sz="1600" dirty="0" smtClean="0"/>
              <a:t> </a:t>
            </a:r>
            <a:r>
              <a:rPr lang="tr-TR" sz="1600" dirty="0"/>
              <a:t>B </a:t>
            </a:r>
            <a:r>
              <a:rPr lang="tr-TR" sz="1600" dirty="0" err="1"/>
              <a:t>Softwares</a:t>
            </a:r>
            <a:r>
              <a:rPr lang="tr-TR" sz="1600" dirty="0"/>
              <a:t>: </a:t>
            </a:r>
            <a:r>
              <a:rPr lang="tr-TR" sz="1600" dirty="0" err="1"/>
              <a:t>Softwares</a:t>
            </a:r>
            <a:r>
              <a:rPr lang="tr-TR" sz="1600" dirty="0"/>
              <a:t> </a:t>
            </a:r>
            <a:r>
              <a:rPr lang="tr-TR" sz="1600" dirty="0" err="1"/>
              <a:t>that</a:t>
            </a:r>
            <a:r>
              <a:rPr lang="tr-TR" sz="1600" dirty="0"/>
              <a:t> </a:t>
            </a:r>
            <a:r>
              <a:rPr lang="tr-TR" sz="1600" dirty="0" err="1"/>
              <a:t>have</a:t>
            </a:r>
            <a:r>
              <a:rPr lang="tr-TR" sz="1600" dirty="0"/>
              <a:t> a minimal </a:t>
            </a:r>
            <a:r>
              <a:rPr lang="tr-TR" sz="1600" dirty="0" err="1"/>
              <a:t>impact</a:t>
            </a:r>
            <a:r>
              <a:rPr lang="tr-TR" sz="1600" dirty="0"/>
              <a:t> on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flight</a:t>
            </a:r>
            <a:r>
              <a:rPr lang="tr-TR" sz="1600" dirty="0"/>
              <a:t> </a:t>
            </a:r>
            <a:r>
              <a:rPr lang="tr-TR" sz="1600" dirty="0" err="1"/>
              <a:t>safety</a:t>
            </a:r>
            <a:r>
              <a:rPr lang="tr-TR" sz="1600" dirty="0"/>
              <a:t>. </a:t>
            </a:r>
            <a:r>
              <a:rPr lang="tr-TR" sz="1600" dirty="0" smtClean="0"/>
              <a:t>(</a:t>
            </a:r>
            <a:r>
              <a:rPr lang="tr-TR" sz="1600" dirty="0" err="1" smtClean="0"/>
              <a:t>Foreflight</a:t>
            </a:r>
            <a:r>
              <a:rPr lang="tr-TR" sz="1600" dirty="0" smtClean="0"/>
              <a:t> </a:t>
            </a:r>
            <a:r>
              <a:rPr lang="tr-TR" sz="1600" dirty="0" err="1"/>
              <a:t>and</a:t>
            </a:r>
            <a:r>
              <a:rPr lang="tr-TR" sz="1600" dirty="0"/>
              <a:t> File </a:t>
            </a:r>
            <a:r>
              <a:rPr lang="tr-TR" sz="1600" dirty="0" err="1"/>
              <a:t>System</a:t>
            </a:r>
            <a:r>
              <a:rPr lang="tr-TR" sz="1600" dirty="0"/>
              <a:t>)</a:t>
            </a:r>
          </a:p>
          <a:p>
            <a:endParaRPr lang="tr-TR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 smtClean="0"/>
              <a:t>Non</a:t>
            </a:r>
            <a:r>
              <a:rPr lang="tr-TR" sz="1600" dirty="0" smtClean="0"/>
              <a:t>-EFB </a:t>
            </a:r>
            <a:r>
              <a:rPr lang="tr-TR" sz="1600" dirty="0" err="1"/>
              <a:t>Softwares</a:t>
            </a:r>
            <a:r>
              <a:rPr lang="tr-TR" sz="1600" dirty="0"/>
              <a:t>: </a:t>
            </a:r>
            <a:r>
              <a:rPr lang="tr-TR" sz="1600" dirty="0" err="1"/>
              <a:t>Other</a:t>
            </a:r>
            <a:r>
              <a:rPr lang="tr-TR" sz="1600" dirty="0"/>
              <a:t> </a:t>
            </a:r>
            <a:r>
              <a:rPr lang="tr-TR" sz="1600" dirty="0" err="1"/>
              <a:t>standard</a:t>
            </a:r>
            <a:r>
              <a:rPr lang="tr-TR" sz="1600" dirty="0"/>
              <a:t> </a:t>
            </a:r>
            <a:r>
              <a:rPr lang="tr-TR" sz="1600" dirty="0" err="1"/>
              <a:t>iPad</a:t>
            </a:r>
            <a:r>
              <a:rPr lang="tr-TR" sz="1600" dirty="0"/>
              <a:t> </a:t>
            </a:r>
            <a:r>
              <a:rPr lang="tr-TR" sz="1600" dirty="0" err="1"/>
              <a:t>applications</a:t>
            </a:r>
            <a:r>
              <a:rPr lang="tr-TR" sz="1600" dirty="0"/>
              <a:t> </a:t>
            </a:r>
            <a:r>
              <a:rPr lang="tr-TR" sz="1600" dirty="0" err="1"/>
              <a:t>such</a:t>
            </a:r>
            <a:r>
              <a:rPr lang="tr-TR" sz="1600" dirty="0"/>
              <a:t> as e-mail, alarm, </a:t>
            </a:r>
            <a:r>
              <a:rPr lang="tr-TR" sz="1600" dirty="0" err="1"/>
              <a:t>messaging</a:t>
            </a:r>
            <a:r>
              <a:rPr lang="tr-TR" sz="1600" dirty="0"/>
              <a:t>, </a:t>
            </a:r>
            <a:r>
              <a:rPr lang="tr-TR" sz="1600" dirty="0" err="1"/>
              <a:t>etc</a:t>
            </a:r>
            <a:r>
              <a:rPr lang="tr-TR" sz="1600" dirty="0"/>
              <a:t>.</a:t>
            </a:r>
          </a:p>
        </p:txBody>
      </p:sp>
      <p:sp>
        <p:nvSpPr>
          <p:cNvPr id="10" name="Metin kutusu 9"/>
          <p:cNvSpPr txBox="1"/>
          <p:nvPr/>
        </p:nvSpPr>
        <p:spPr>
          <a:xfrm rot="16200000">
            <a:off x="-1306870" y="4878842"/>
            <a:ext cx="3260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6.SOFTWARE MANAGEMENT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7325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A512CD05-FB97-AD06-DB16-80F55C5D7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407D650D-265A-88E1-79D9-8E0B7679EF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294" y="377343"/>
            <a:ext cx="1150706" cy="745020"/>
          </a:xfrm>
          <a:prstGeom prst="rect">
            <a:avLst/>
          </a:prstGeom>
        </p:spPr>
      </p:pic>
      <p:cxnSp>
        <p:nvCxnSpPr>
          <p:cNvPr id="6" name="Düz Bağlayıcı 5">
            <a:extLst>
              <a:ext uri="{FF2B5EF4-FFF2-40B4-BE49-F238E27FC236}">
                <a16:creationId xmlns="" xmlns:a16="http://schemas.microsoft.com/office/drawing/2014/main" id="{778FC62B-34E9-3AC4-F31E-252409D140E3}"/>
              </a:ext>
            </a:extLst>
          </p:cNvPr>
          <p:cNvCxnSpPr>
            <a:cxnSpLocks/>
          </p:cNvCxnSpPr>
          <p:nvPr/>
        </p:nvCxnSpPr>
        <p:spPr>
          <a:xfrm>
            <a:off x="4044266" y="835400"/>
            <a:ext cx="6235028" cy="0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13">
            <a:extLst>
              <a:ext uri="{FF2B5EF4-FFF2-40B4-BE49-F238E27FC236}">
                <a16:creationId xmlns="" xmlns:a16="http://schemas.microsoft.com/office/drawing/2014/main" id="{079196E9-9B4E-63C8-DA00-2DCA4ABE8872}"/>
              </a:ext>
            </a:extLst>
          </p:cNvPr>
          <p:cNvCxnSpPr>
            <a:cxnSpLocks/>
          </p:cNvCxnSpPr>
          <p:nvPr/>
        </p:nvCxnSpPr>
        <p:spPr>
          <a:xfrm flipV="1">
            <a:off x="523488" y="4639142"/>
            <a:ext cx="0" cy="2070058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1053737" y="630178"/>
            <a:ext cx="3347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chemeClr val="accent4">
                    <a:lumMod val="75000"/>
                  </a:schemeClr>
                </a:solidFill>
              </a:rPr>
              <a:t>ELECTRONIC FLIGHT BAG</a:t>
            </a:r>
            <a:endParaRPr lang="tr-TR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493521" y="1660466"/>
            <a:ext cx="969264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sz="1600" dirty="0" err="1"/>
              <a:t>Situations</a:t>
            </a:r>
            <a:r>
              <a:rPr lang="tr-TR" sz="1600" dirty="0"/>
              <a:t> </a:t>
            </a:r>
            <a:r>
              <a:rPr lang="tr-TR" sz="1600" dirty="0" err="1"/>
              <a:t>Requiring</a:t>
            </a:r>
            <a:r>
              <a:rPr lang="tr-TR" sz="1600" dirty="0"/>
              <a:t> Software </a:t>
            </a:r>
            <a:r>
              <a:rPr lang="tr-TR" sz="1600" dirty="0" err="1"/>
              <a:t>Updates</a:t>
            </a:r>
            <a:r>
              <a:rPr lang="tr-TR" sz="1600" dirty="0" smtClean="0"/>
              <a:t>:</a:t>
            </a:r>
          </a:p>
          <a:p>
            <a:pPr lvl="0"/>
            <a:endParaRPr lang="tr-TR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Safety</a:t>
            </a:r>
            <a:r>
              <a:rPr lang="tr-TR" sz="1600" dirty="0"/>
              <a:t> Action </a:t>
            </a:r>
            <a:r>
              <a:rPr lang="tr-TR" sz="1600" dirty="0" err="1"/>
              <a:t>Group</a:t>
            </a:r>
            <a:endParaRPr lang="tr-TR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Quality</a:t>
            </a:r>
            <a:r>
              <a:rPr lang="tr-TR" sz="1600" dirty="0"/>
              <a:t>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Safety</a:t>
            </a:r>
            <a:r>
              <a:rPr lang="tr-TR" sz="1600" dirty="0"/>
              <a:t> </a:t>
            </a:r>
            <a:r>
              <a:rPr lang="tr-TR" sz="1600" dirty="0" err="1"/>
              <a:t>Directorate</a:t>
            </a:r>
            <a:endParaRPr lang="tr-TR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/>
              <a:t>EFB Team </a:t>
            </a:r>
            <a:r>
              <a:rPr lang="tr-TR" sz="1600" dirty="0" err="1"/>
              <a:t>evaluation</a:t>
            </a:r>
            <a:endParaRPr lang="tr-TR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Crew</a:t>
            </a:r>
            <a:r>
              <a:rPr lang="tr-TR" sz="1600" dirty="0"/>
              <a:t> </a:t>
            </a:r>
            <a:r>
              <a:rPr lang="tr-TR" sz="1600" dirty="0" err="1"/>
              <a:t>request</a:t>
            </a:r>
            <a:endParaRPr lang="tr-TR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Changing</a:t>
            </a:r>
            <a:r>
              <a:rPr lang="tr-TR" sz="1600" dirty="0"/>
              <a:t> </a:t>
            </a:r>
            <a:r>
              <a:rPr lang="tr-TR" sz="1600" dirty="0" err="1"/>
              <a:t>operational</a:t>
            </a:r>
            <a:r>
              <a:rPr lang="tr-TR" sz="1600" dirty="0"/>
              <a:t> </a:t>
            </a:r>
            <a:r>
              <a:rPr lang="tr-TR" sz="1600" dirty="0" err="1"/>
              <a:t>conditions</a:t>
            </a:r>
            <a:endParaRPr lang="tr-TR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Changed</a:t>
            </a:r>
            <a:r>
              <a:rPr lang="tr-TR" sz="1600" dirty="0"/>
              <a:t> </a:t>
            </a:r>
            <a:r>
              <a:rPr lang="tr-TR" sz="1600" dirty="0" err="1"/>
              <a:t>regulations</a:t>
            </a:r>
            <a:endParaRPr lang="tr-TR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System</a:t>
            </a:r>
            <a:r>
              <a:rPr lang="tr-TR" sz="1600" dirty="0"/>
              <a:t> </a:t>
            </a:r>
            <a:r>
              <a:rPr lang="tr-TR" sz="1600" dirty="0" err="1"/>
              <a:t>development</a:t>
            </a:r>
            <a:endParaRPr lang="tr-TR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For</a:t>
            </a:r>
            <a:r>
              <a:rPr lang="tr-TR" sz="1600" dirty="0"/>
              <a:t> </a:t>
            </a:r>
            <a:r>
              <a:rPr lang="tr-TR" sz="1600" dirty="0" err="1"/>
              <a:t>trial</a:t>
            </a:r>
            <a:r>
              <a:rPr lang="tr-TR" sz="1600" dirty="0"/>
              <a:t> </a:t>
            </a:r>
            <a:r>
              <a:rPr lang="tr-TR" sz="1600" dirty="0" err="1"/>
              <a:t>or</a:t>
            </a:r>
            <a:r>
              <a:rPr lang="tr-TR" sz="1600" dirty="0"/>
              <a:t> test </a:t>
            </a:r>
            <a:r>
              <a:rPr lang="tr-TR" sz="1600" dirty="0" err="1"/>
              <a:t>purposes</a:t>
            </a:r>
            <a:endParaRPr lang="tr-TR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Manufacturer</a:t>
            </a:r>
            <a:r>
              <a:rPr lang="tr-TR" sz="1600" dirty="0"/>
              <a:t> </a:t>
            </a:r>
            <a:r>
              <a:rPr lang="tr-TR" sz="1600" dirty="0" err="1"/>
              <a:t>origin</a:t>
            </a:r>
            <a:endParaRPr lang="tr-TR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Sourced</a:t>
            </a:r>
            <a:r>
              <a:rPr lang="tr-TR" sz="1600" dirty="0"/>
              <a:t> </a:t>
            </a:r>
            <a:r>
              <a:rPr lang="tr-TR" sz="1600" dirty="0" err="1"/>
              <a:t>from</a:t>
            </a:r>
            <a:r>
              <a:rPr lang="tr-TR" sz="1600" dirty="0"/>
              <a:t> Apple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Other</a:t>
            </a:r>
            <a:r>
              <a:rPr lang="tr-TR" sz="1600" dirty="0"/>
              <a:t> </a:t>
            </a:r>
            <a:r>
              <a:rPr lang="tr-TR" sz="1600" dirty="0" err="1"/>
              <a:t>circumstances</a:t>
            </a:r>
            <a:r>
              <a:rPr lang="tr-TR" sz="1600" dirty="0"/>
              <a:t> </a:t>
            </a:r>
            <a:r>
              <a:rPr lang="tr-TR" sz="1600" dirty="0" err="1"/>
              <a:t>that</a:t>
            </a:r>
            <a:r>
              <a:rPr lang="tr-TR" sz="1600" dirty="0"/>
              <a:t> </a:t>
            </a:r>
            <a:r>
              <a:rPr lang="tr-TR" sz="1600" dirty="0" err="1"/>
              <a:t>requires</a:t>
            </a:r>
            <a:r>
              <a:rPr lang="tr-TR" sz="1600" dirty="0"/>
              <a:t> </a:t>
            </a:r>
            <a:r>
              <a:rPr lang="tr-TR" sz="1600" dirty="0" err="1"/>
              <a:t>necessary</a:t>
            </a:r>
            <a:r>
              <a:rPr lang="tr-TR" sz="1600" dirty="0"/>
              <a:t> </a:t>
            </a:r>
            <a:r>
              <a:rPr lang="tr-TR" sz="1600" dirty="0" err="1"/>
              <a:t>updates</a:t>
            </a:r>
            <a:r>
              <a:rPr lang="tr-TR" sz="1600" dirty="0"/>
              <a:t>.</a:t>
            </a:r>
          </a:p>
        </p:txBody>
      </p:sp>
      <p:sp>
        <p:nvSpPr>
          <p:cNvPr id="10" name="Metin kutusu 9"/>
          <p:cNvSpPr txBox="1"/>
          <p:nvPr/>
        </p:nvSpPr>
        <p:spPr>
          <a:xfrm rot="16200000">
            <a:off x="-1306870" y="4878842"/>
            <a:ext cx="3260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6.SOFTWARE MANAGEMENT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44556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A512CD05-FB97-AD06-DB16-80F55C5D7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407D650D-265A-88E1-79D9-8E0B7679EF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294" y="377343"/>
            <a:ext cx="1150706" cy="745020"/>
          </a:xfrm>
          <a:prstGeom prst="rect">
            <a:avLst/>
          </a:prstGeom>
        </p:spPr>
      </p:pic>
      <p:cxnSp>
        <p:nvCxnSpPr>
          <p:cNvPr id="6" name="Düz Bağlayıcı 5">
            <a:extLst>
              <a:ext uri="{FF2B5EF4-FFF2-40B4-BE49-F238E27FC236}">
                <a16:creationId xmlns="" xmlns:a16="http://schemas.microsoft.com/office/drawing/2014/main" id="{778FC62B-34E9-3AC4-F31E-252409D140E3}"/>
              </a:ext>
            </a:extLst>
          </p:cNvPr>
          <p:cNvCxnSpPr>
            <a:cxnSpLocks/>
          </p:cNvCxnSpPr>
          <p:nvPr/>
        </p:nvCxnSpPr>
        <p:spPr>
          <a:xfrm>
            <a:off x="4044266" y="835400"/>
            <a:ext cx="6235028" cy="0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13">
            <a:extLst>
              <a:ext uri="{FF2B5EF4-FFF2-40B4-BE49-F238E27FC236}">
                <a16:creationId xmlns="" xmlns:a16="http://schemas.microsoft.com/office/drawing/2014/main" id="{079196E9-9B4E-63C8-DA00-2DCA4ABE8872}"/>
              </a:ext>
            </a:extLst>
          </p:cNvPr>
          <p:cNvCxnSpPr>
            <a:cxnSpLocks/>
          </p:cNvCxnSpPr>
          <p:nvPr/>
        </p:nvCxnSpPr>
        <p:spPr>
          <a:xfrm flipV="1">
            <a:off x="523488" y="4639142"/>
            <a:ext cx="0" cy="2070058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1053737" y="630178"/>
            <a:ext cx="3347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chemeClr val="accent4">
                    <a:lumMod val="75000"/>
                  </a:schemeClr>
                </a:solidFill>
              </a:rPr>
              <a:t>ELECTRONIC FLIGHT BAG</a:t>
            </a:r>
            <a:endParaRPr lang="tr-TR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53737" y="1122363"/>
            <a:ext cx="9692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10" name="Metin kutusu 9"/>
          <p:cNvSpPr txBox="1"/>
          <p:nvPr/>
        </p:nvSpPr>
        <p:spPr>
          <a:xfrm rot="16200000">
            <a:off x="-1115225" y="5070487"/>
            <a:ext cx="2877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/>
              <a:t>7</a:t>
            </a:r>
            <a:r>
              <a:rPr lang="tr-TR" sz="2000" dirty="0" smtClean="0"/>
              <a:t>.EFB TRAINING</a:t>
            </a:r>
            <a:endParaRPr lang="tr-TR" sz="2000" dirty="0"/>
          </a:p>
        </p:txBody>
      </p:sp>
      <p:graphicFrame>
        <p:nvGraphicFramePr>
          <p:cNvPr id="11" name="İçerik Yer Tutucus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9199197"/>
              </p:ext>
            </p:extLst>
          </p:nvPr>
        </p:nvGraphicFramePr>
        <p:xfrm>
          <a:off x="2789865" y="1557083"/>
          <a:ext cx="5924474" cy="198780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3460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63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88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32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8937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tr-T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Instructor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EFB Team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Crew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7437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EFB Procedures &amp; Overview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Zeynep</a:t>
                      </a:r>
                      <a:r>
                        <a:rPr lang="tr-TR" sz="1100" baseline="0" dirty="0">
                          <a:effectLst/>
                        </a:rPr>
                        <a:t> AĞAOĞLU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□</a:t>
                      </a:r>
                      <a:endParaRPr lang="tr-T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tr-T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716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iPad Use General &amp; EFB Use on Board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Bedir</a:t>
                      </a:r>
                      <a:r>
                        <a:rPr lang="tr-TR" sz="1100" baseline="0" dirty="0">
                          <a:effectLst/>
                        </a:rPr>
                        <a:t> İlkay KANOĞLAN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  □</a:t>
                      </a:r>
                      <a:endParaRPr lang="tr-TR" sz="1500" dirty="0">
                        <a:effectLst/>
                      </a:endParaRPr>
                    </a:p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  □</a:t>
                      </a:r>
                      <a:endParaRPr lang="tr-T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716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GH LAN / </a:t>
                      </a:r>
                      <a:r>
                        <a:rPr lang="tr-TR" sz="1100" dirty="0">
                          <a:effectLst/>
                        </a:rPr>
                        <a:t>Drive</a:t>
                      </a:r>
                      <a:r>
                        <a:rPr lang="en-US" sz="1100" dirty="0">
                          <a:effectLst/>
                        </a:rPr>
                        <a:t> System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Bedir</a:t>
                      </a:r>
                      <a:r>
                        <a:rPr lang="tr-TR" sz="1100" baseline="0" dirty="0">
                          <a:effectLst/>
                        </a:rPr>
                        <a:t> İlkay KANOĞLAN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 □</a:t>
                      </a:r>
                      <a:endParaRPr lang="tr-TR" sz="1500" dirty="0">
                        <a:effectLst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tr-T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tr-T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55431"/>
              </p:ext>
            </p:extLst>
          </p:nvPr>
        </p:nvGraphicFramePr>
        <p:xfrm>
          <a:off x="2789865" y="3602038"/>
          <a:ext cx="5924474" cy="2389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15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629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10312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EFB PROCEDURES &amp; OVERVIEW</a:t>
                      </a:r>
                      <a:endParaRPr lang="tr-T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IPAD USE GENERAL</a:t>
                      </a:r>
                      <a:endParaRPr lang="tr-T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3058">
                <a:tc>
                  <a:txBody>
                    <a:bodyPr/>
                    <a:lstStyle/>
                    <a:p>
                      <a:pPr marL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1 hour</a:t>
                      </a:r>
                      <a:endParaRPr lang="tr-T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4 hour</a:t>
                      </a:r>
                      <a:endParaRPr lang="tr-T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3058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GH EFB System Overview (00:30)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iPad Features (00:20)</a:t>
                      </a:r>
                      <a:endParaRPr lang="tr-T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3058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EFB Procedures (00:30)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Charging the iPad (00:10)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3058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Opening &amp; Closing the iPad (00:10)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4415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tr-T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Connecting to 3G</a:t>
                      </a:r>
                      <a:r>
                        <a:rPr lang="tr-TR" sz="800" dirty="0">
                          <a:effectLst/>
                        </a:rPr>
                        <a:t>/4G/5G</a:t>
                      </a:r>
                      <a:r>
                        <a:rPr lang="en-US" sz="800" dirty="0">
                          <a:effectLst/>
                        </a:rPr>
                        <a:t> &amp; </a:t>
                      </a:r>
                      <a:r>
                        <a:rPr lang="en-US" sz="800" dirty="0" err="1">
                          <a:effectLst/>
                        </a:rPr>
                        <a:t>WiFi</a:t>
                      </a:r>
                      <a:r>
                        <a:rPr lang="en-US" sz="800" dirty="0">
                          <a:effectLst/>
                        </a:rPr>
                        <a:t>, Airplane Mode (00:10)</a:t>
                      </a:r>
                      <a:endParaRPr lang="tr-T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33058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tr-T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marL="2286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GH LAN / CLOUD SYSTEM</a:t>
                      </a:r>
                      <a:endParaRPr lang="tr-TR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EFB USE ON BOARD (Before Trial Phase)</a:t>
                      </a:r>
                      <a:endParaRPr lang="tr-TR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33058">
                <a:tc>
                  <a:txBody>
                    <a:bodyPr/>
                    <a:lstStyle/>
                    <a:p>
                      <a:pPr marL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1 hour</a:t>
                      </a:r>
                      <a:endParaRPr lang="tr-T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Ground-based training (01:00)</a:t>
                      </a:r>
                      <a:endParaRPr lang="tr-T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33058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Introduction to GH LAN System (00:20)</a:t>
                      </a:r>
                      <a:endParaRPr lang="tr-T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Flight-based training (01:00)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4415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Introduction to GH Drive System (00:20)</a:t>
                      </a:r>
                      <a:endParaRPr lang="tr-T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Dispatch Criterias and Sample Scenarios (00:40)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33058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GH EFB Synchronization (00:20)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33058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EXAM (00:20)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151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A512CD05-FB97-AD06-DB16-80F55C5D7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407D650D-265A-88E1-79D9-8E0B7679EF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294" y="377343"/>
            <a:ext cx="1150706" cy="745020"/>
          </a:xfrm>
          <a:prstGeom prst="rect">
            <a:avLst/>
          </a:prstGeom>
        </p:spPr>
      </p:pic>
      <p:cxnSp>
        <p:nvCxnSpPr>
          <p:cNvPr id="6" name="Düz Bağlayıcı 5">
            <a:extLst>
              <a:ext uri="{FF2B5EF4-FFF2-40B4-BE49-F238E27FC236}">
                <a16:creationId xmlns="" xmlns:a16="http://schemas.microsoft.com/office/drawing/2014/main" id="{778FC62B-34E9-3AC4-F31E-252409D140E3}"/>
              </a:ext>
            </a:extLst>
          </p:cNvPr>
          <p:cNvCxnSpPr>
            <a:cxnSpLocks/>
          </p:cNvCxnSpPr>
          <p:nvPr/>
        </p:nvCxnSpPr>
        <p:spPr>
          <a:xfrm>
            <a:off x="4044266" y="835400"/>
            <a:ext cx="6235028" cy="0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13">
            <a:extLst>
              <a:ext uri="{FF2B5EF4-FFF2-40B4-BE49-F238E27FC236}">
                <a16:creationId xmlns="" xmlns:a16="http://schemas.microsoft.com/office/drawing/2014/main" id="{079196E9-9B4E-63C8-DA00-2DCA4ABE8872}"/>
              </a:ext>
            </a:extLst>
          </p:cNvPr>
          <p:cNvCxnSpPr>
            <a:cxnSpLocks/>
          </p:cNvCxnSpPr>
          <p:nvPr/>
        </p:nvCxnSpPr>
        <p:spPr>
          <a:xfrm flipV="1">
            <a:off x="523488" y="4639142"/>
            <a:ext cx="0" cy="2070058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1053737" y="630178"/>
            <a:ext cx="3347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chemeClr val="accent4">
                    <a:lumMod val="75000"/>
                  </a:schemeClr>
                </a:solidFill>
              </a:rPr>
              <a:t>ELECTRONIC FLIGHT BAG</a:t>
            </a:r>
            <a:endParaRPr lang="tr-TR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162007" y="5154236"/>
            <a:ext cx="96926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solidFill>
                  <a:srgbClr val="FF0000"/>
                </a:solidFill>
              </a:rPr>
              <a:t>IMPORTANT: </a:t>
            </a:r>
            <a:r>
              <a:rPr lang="tr-TR" sz="1400" dirty="0" err="1">
                <a:solidFill>
                  <a:srgbClr val="FF0000"/>
                </a:solidFill>
              </a:rPr>
              <a:t>Jeppesen</a:t>
            </a:r>
            <a:r>
              <a:rPr lang="tr-TR" sz="1400" dirty="0">
                <a:solidFill>
                  <a:srgbClr val="FF0000"/>
                </a:solidFill>
              </a:rPr>
              <a:t> </a:t>
            </a:r>
            <a:r>
              <a:rPr lang="tr-TR" sz="1400" dirty="0" err="1">
                <a:solidFill>
                  <a:srgbClr val="FF0000"/>
                </a:solidFill>
              </a:rPr>
              <a:t>should</a:t>
            </a:r>
            <a:r>
              <a:rPr lang="tr-TR" sz="1400" dirty="0">
                <a:solidFill>
                  <a:srgbClr val="FF0000"/>
                </a:solidFill>
              </a:rPr>
              <a:t> not be </a:t>
            </a:r>
            <a:r>
              <a:rPr lang="tr-TR" sz="1400" dirty="0" err="1">
                <a:solidFill>
                  <a:srgbClr val="FF0000"/>
                </a:solidFill>
              </a:rPr>
              <a:t>kept</a:t>
            </a:r>
            <a:r>
              <a:rPr lang="tr-TR" sz="1400" dirty="0">
                <a:solidFill>
                  <a:srgbClr val="FF0000"/>
                </a:solidFill>
              </a:rPr>
              <a:t> on </a:t>
            </a:r>
            <a:r>
              <a:rPr lang="tr-TR" sz="1400" dirty="0" err="1">
                <a:solidFill>
                  <a:srgbClr val="FF0000"/>
                </a:solidFill>
              </a:rPr>
              <a:t>for</a:t>
            </a:r>
            <a:r>
              <a:rPr lang="tr-TR" sz="1400" dirty="0">
                <a:solidFill>
                  <a:srgbClr val="FF0000"/>
                </a:solidFill>
              </a:rPr>
              <a:t> </a:t>
            </a:r>
            <a:r>
              <a:rPr lang="tr-TR" sz="1400" dirty="0" err="1">
                <a:solidFill>
                  <a:srgbClr val="FF0000"/>
                </a:solidFill>
              </a:rPr>
              <a:t>long</a:t>
            </a:r>
            <a:r>
              <a:rPr lang="tr-TR" sz="1400" dirty="0">
                <a:solidFill>
                  <a:srgbClr val="FF0000"/>
                </a:solidFill>
              </a:rPr>
              <a:t> </a:t>
            </a:r>
            <a:r>
              <a:rPr lang="tr-TR" sz="1400" dirty="0" err="1">
                <a:solidFill>
                  <a:srgbClr val="FF0000"/>
                </a:solidFill>
              </a:rPr>
              <a:t>periods</a:t>
            </a:r>
            <a:r>
              <a:rPr lang="tr-TR" sz="1400" dirty="0">
                <a:solidFill>
                  <a:srgbClr val="FF0000"/>
                </a:solidFill>
              </a:rPr>
              <a:t> of time </a:t>
            </a:r>
            <a:r>
              <a:rPr lang="tr-TR" sz="1400" dirty="0" err="1">
                <a:solidFill>
                  <a:srgbClr val="FF0000"/>
                </a:solidFill>
              </a:rPr>
              <a:t>otherwise</a:t>
            </a:r>
            <a:r>
              <a:rPr lang="tr-TR" sz="1400" dirty="0">
                <a:solidFill>
                  <a:srgbClr val="FF0000"/>
                </a:solidFill>
              </a:rPr>
              <a:t>, </a:t>
            </a:r>
            <a:r>
              <a:rPr lang="tr-TR" sz="1400" dirty="0" err="1">
                <a:solidFill>
                  <a:srgbClr val="FF0000"/>
                </a:solidFill>
              </a:rPr>
              <a:t>tests</a:t>
            </a:r>
            <a:r>
              <a:rPr lang="tr-TR" sz="1400" dirty="0">
                <a:solidFill>
                  <a:srgbClr val="FF0000"/>
                </a:solidFill>
              </a:rPr>
              <a:t> </a:t>
            </a:r>
            <a:r>
              <a:rPr lang="tr-TR" sz="1400" dirty="0" err="1">
                <a:solidFill>
                  <a:srgbClr val="FF0000"/>
                </a:solidFill>
              </a:rPr>
              <a:t>have</a:t>
            </a:r>
            <a:r>
              <a:rPr lang="tr-TR" sz="1400" dirty="0">
                <a:solidFill>
                  <a:srgbClr val="FF0000"/>
                </a:solidFill>
              </a:rPr>
              <a:t> </a:t>
            </a:r>
            <a:r>
              <a:rPr lang="tr-TR" sz="1400" dirty="0" err="1">
                <a:solidFill>
                  <a:srgbClr val="FF0000"/>
                </a:solidFill>
              </a:rPr>
              <a:t>shown</a:t>
            </a:r>
            <a:r>
              <a:rPr lang="tr-TR" sz="1400" dirty="0">
                <a:solidFill>
                  <a:srgbClr val="FF0000"/>
                </a:solidFill>
              </a:rPr>
              <a:t> </a:t>
            </a:r>
            <a:r>
              <a:rPr lang="tr-TR" sz="1400" dirty="0" err="1">
                <a:solidFill>
                  <a:srgbClr val="FF0000"/>
                </a:solidFill>
              </a:rPr>
              <a:t>that</a:t>
            </a:r>
            <a:r>
              <a:rPr lang="tr-TR" sz="1400" dirty="0">
                <a:solidFill>
                  <a:srgbClr val="FF0000"/>
                </a:solidFill>
              </a:rPr>
              <a:t> it </a:t>
            </a:r>
            <a:r>
              <a:rPr lang="tr-TR" sz="1400" dirty="0" err="1">
                <a:solidFill>
                  <a:srgbClr val="FF0000"/>
                </a:solidFill>
              </a:rPr>
              <a:t>may</a:t>
            </a:r>
            <a:r>
              <a:rPr lang="tr-TR" sz="1400" dirty="0">
                <a:solidFill>
                  <a:srgbClr val="FF0000"/>
                </a:solidFill>
              </a:rPr>
              <a:t> </a:t>
            </a:r>
            <a:r>
              <a:rPr lang="tr-TR" sz="1400" dirty="0" err="1">
                <a:solidFill>
                  <a:srgbClr val="FF0000"/>
                </a:solidFill>
              </a:rPr>
              <a:t>crash</a:t>
            </a:r>
            <a:r>
              <a:rPr lang="tr-TR" sz="1400" dirty="0" smtClean="0">
                <a:solidFill>
                  <a:srgbClr val="FF0000"/>
                </a:solidFill>
              </a:rPr>
              <a:t>.</a:t>
            </a:r>
          </a:p>
          <a:p>
            <a:endParaRPr lang="tr-TR" sz="1400" dirty="0">
              <a:solidFill>
                <a:srgbClr val="FF0000"/>
              </a:solidFill>
            </a:endParaRPr>
          </a:p>
          <a:p>
            <a:r>
              <a:rPr lang="tr-TR" sz="1400" dirty="0" err="1">
                <a:solidFill>
                  <a:srgbClr val="FF0000"/>
                </a:solidFill>
              </a:rPr>
              <a:t>Battery</a:t>
            </a:r>
            <a:r>
              <a:rPr lang="tr-TR" sz="1400" dirty="0">
                <a:solidFill>
                  <a:srgbClr val="FF0000"/>
                </a:solidFill>
              </a:rPr>
              <a:t> </a:t>
            </a:r>
            <a:r>
              <a:rPr lang="tr-TR" sz="1400" dirty="0" err="1">
                <a:solidFill>
                  <a:srgbClr val="FF0000"/>
                </a:solidFill>
              </a:rPr>
              <a:t>charge</a:t>
            </a:r>
            <a:r>
              <a:rPr lang="tr-TR" sz="1400" dirty="0">
                <a:solidFill>
                  <a:srgbClr val="FF0000"/>
                </a:solidFill>
              </a:rPr>
              <a:t> </a:t>
            </a:r>
            <a:r>
              <a:rPr lang="tr-TR" sz="1400" dirty="0" err="1">
                <a:solidFill>
                  <a:srgbClr val="FF0000"/>
                </a:solidFill>
              </a:rPr>
              <a:t>restrictiveness</a:t>
            </a:r>
            <a:r>
              <a:rPr lang="tr-TR" sz="1400" dirty="0">
                <a:solidFill>
                  <a:srgbClr val="FF0000"/>
                </a:solidFill>
              </a:rPr>
              <a:t> </a:t>
            </a:r>
            <a:r>
              <a:rPr lang="tr-TR" sz="1400" dirty="0" err="1">
                <a:solidFill>
                  <a:srgbClr val="FF0000"/>
                </a:solidFill>
              </a:rPr>
              <a:t>must</a:t>
            </a:r>
            <a:r>
              <a:rPr lang="tr-TR" sz="1400" dirty="0">
                <a:solidFill>
                  <a:srgbClr val="FF0000"/>
                </a:solidFill>
              </a:rPr>
              <a:t> be </a:t>
            </a:r>
            <a:r>
              <a:rPr lang="tr-TR" sz="1400" dirty="0" err="1">
                <a:solidFill>
                  <a:srgbClr val="FF0000"/>
                </a:solidFill>
              </a:rPr>
              <a:t>taken</a:t>
            </a:r>
            <a:r>
              <a:rPr lang="tr-TR" sz="1400" dirty="0">
                <a:solidFill>
                  <a:srgbClr val="FF0000"/>
                </a:solidFill>
              </a:rPr>
              <a:t> </a:t>
            </a:r>
            <a:r>
              <a:rPr lang="tr-TR" sz="1400" dirty="0" err="1">
                <a:solidFill>
                  <a:srgbClr val="FF0000"/>
                </a:solidFill>
              </a:rPr>
              <a:t>into</a:t>
            </a:r>
            <a:r>
              <a:rPr lang="tr-TR" sz="1400" dirty="0">
                <a:solidFill>
                  <a:srgbClr val="FF0000"/>
                </a:solidFill>
              </a:rPr>
              <a:t> </a:t>
            </a:r>
            <a:r>
              <a:rPr lang="tr-TR" sz="1400" dirty="0" err="1">
                <a:solidFill>
                  <a:srgbClr val="FF0000"/>
                </a:solidFill>
              </a:rPr>
              <a:t>consideration</a:t>
            </a:r>
            <a:r>
              <a:rPr lang="tr-TR" sz="1400" dirty="0">
                <a:solidFill>
                  <a:srgbClr val="FF0000"/>
                </a:solidFill>
              </a:rPr>
              <a:t>, </a:t>
            </a:r>
            <a:r>
              <a:rPr lang="tr-TR" sz="1400" dirty="0" err="1">
                <a:solidFill>
                  <a:srgbClr val="FF0000"/>
                </a:solidFill>
              </a:rPr>
              <a:t>especially</a:t>
            </a:r>
            <a:r>
              <a:rPr lang="tr-TR" sz="1400" dirty="0">
                <a:solidFill>
                  <a:srgbClr val="FF0000"/>
                </a:solidFill>
              </a:rPr>
              <a:t> in </a:t>
            </a:r>
            <a:r>
              <a:rPr lang="tr-TR" sz="1400" dirty="0" err="1">
                <a:solidFill>
                  <a:srgbClr val="FF0000"/>
                </a:solidFill>
              </a:rPr>
              <a:t>aircrafts</a:t>
            </a:r>
            <a:r>
              <a:rPr lang="tr-TR" sz="1400" dirty="0">
                <a:solidFill>
                  <a:srgbClr val="FF0000"/>
                </a:solidFill>
              </a:rPr>
              <a:t> </a:t>
            </a:r>
            <a:r>
              <a:rPr lang="tr-TR" sz="1400" dirty="0" err="1">
                <a:solidFill>
                  <a:srgbClr val="FF0000"/>
                </a:solidFill>
              </a:rPr>
              <a:t>without</a:t>
            </a:r>
            <a:r>
              <a:rPr lang="tr-TR" sz="1400" dirty="0">
                <a:solidFill>
                  <a:srgbClr val="FF0000"/>
                </a:solidFill>
              </a:rPr>
              <a:t> </a:t>
            </a:r>
            <a:r>
              <a:rPr lang="tr-TR" sz="1400" dirty="0" err="1">
                <a:solidFill>
                  <a:srgbClr val="FF0000"/>
                </a:solidFill>
              </a:rPr>
              <a:t>power</a:t>
            </a:r>
            <a:r>
              <a:rPr lang="tr-TR" sz="1400" dirty="0">
                <a:solidFill>
                  <a:srgbClr val="FF0000"/>
                </a:solidFill>
              </a:rPr>
              <a:t> </a:t>
            </a:r>
            <a:r>
              <a:rPr lang="tr-TR" sz="1400" dirty="0" err="1">
                <a:solidFill>
                  <a:srgbClr val="FF0000"/>
                </a:solidFill>
              </a:rPr>
              <a:t>outlets</a:t>
            </a:r>
            <a:r>
              <a:rPr lang="tr-TR" sz="14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0" name="Metin kutusu 9"/>
          <p:cNvSpPr txBox="1"/>
          <p:nvPr/>
        </p:nvSpPr>
        <p:spPr>
          <a:xfrm rot="16200000">
            <a:off x="-1115225" y="5070487"/>
            <a:ext cx="2877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7.DISPATCH CONDITIONS</a:t>
            </a:r>
            <a:endParaRPr lang="tr-TR" sz="2000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914401" y="1122363"/>
            <a:ext cx="10515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err="1" smtClean="0"/>
              <a:t>Conditions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to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Dispatch</a:t>
            </a:r>
            <a:r>
              <a:rPr lang="tr-TR" sz="1600" dirty="0" smtClean="0"/>
              <a:t/>
            </a:r>
            <a:br>
              <a:rPr lang="tr-TR" sz="1600" dirty="0" smtClean="0"/>
            </a:br>
            <a:endParaRPr lang="tr-TR" sz="1600" dirty="0" smtClean="0"/>
          </a:p>
          <a:p>
            <a:r>
              <a:rPr lang="tr-TR" sz="1600" dirty="0" err="1" smtClean="0"/>
              <a:t>The</a:t>
            </a:r>
            <a:r>
              <a:rPr lang="tr-TR" sz="1600" dirty="0" smtClean="0"/>
              <a:t> </a:t>
            </a:r>
            <a:r>
              <a:rPr lang="tr-TR" sz="1600" dirty="0" err="1" smtClean="0"/>
              <a:t>crew</a:t>
            </a:r>
            <a:r>
              <a:rPr lang="tr-TR" sz="1600" dirty="0" smtClean="0"/>
              <a:t> </a:t>
            </a:r>
            <a:r>
              <a:rPr lang="tr-TR" sz="1600" dirty="0" err="1" smtClean="0"/>
              <a:t>should</a:t>
            </a:r>
            <a:r>
              <a:rPr lang="tr-TR" sz="1600" dirty="0" smtClean="0"/>
              <a:t> </a:t>
            </a:r>
            <a:r>
              <a:rPr lang="tr-TR" sz="1600" dirty="0" err="1" smtClean="0"/>
              <a:t>ensure</a:t>
            </a:r>
            <a:r>
              <a:rPr lang="tr-TR" sz="1600" dirty="0" smtClean="0"/>
              <a:t> </a:t>
            </a:r>
            <a:r>
              <a:rPr lang="tr-TR" sz="1600" dirty="0" err="1" smtClean="0"/>
              <a:t>that</a:t>
            </a:r>
            <a:r>
              <a:rPr lang="tr-TR" sz="1600" dirty="0" smtClean="0"/>
              <a:t> be </a:t>
            </a:r>
            <a:r>
              <a:rPr lang="tr-TR" sz="1600" dirty="0" err="1" smtClean="0"/>
              <a:t>availability</a:t>
            </a:r>
            <a:r>
              <a:rPr lang="tr-TR" sz="1600" dirty="0" smtClean="0"/>
              <a:t> of </a:t>
            </a:r>
            <a:r>
              <a:rPr lang="tr-TR" sz="1600" dirty="0" err="1" smtClean="0"/>
              <a:t>the</a:t>
            </a:r>
            <a:r>
              <a:rPr lang="tr-TR" sz="1600" dirty="0" smtClean="0"/>
              <a:t> EFB </a:t>
            </a:r>
            <a:r>
              <a:rPr lang="tr-TR" sz="1600" dirty="0" err="1" smtClean="0"/>
              <a:t>system</a:t>
            </a:r>
            <a:r>
              <a:rPr lang="tr-TR" sz="1600" dirty="0" smtClean="0"/>
              <a:t> is </a:t>
            </a:r>
            <a:r>
              <a:rPr lang="tr-TR" sz="1600" dirty="0" err="1" smtClean="0"/>
              <a:t>confirmed</a:t>
            </a:r>
            <a:r>
              <a:rPr lang="tr-TR" sz="1600" dirty="0" smtClean="0"/>
              <a:t> </a:t>
            </a:r>
            <a:r>
              <a:rPr lang="tr-TR" sz="1600" dirty="0" err="1" smtClean="0"/>
              <a:t>by</a:t>
            </a:r>
            <a:r>
              <a:rPr lang="tr-TR" sz="1600" dirty="0" smtClean="0"/>
              <a:t> </a:t>
            </a:r>
            <a:r>
              <a:rPr lang="tr-TR" sz="1600" dirty="0" err="1" smtClean="0"/>
              <a:t>pre-flight</a:t>
            </a:r>
            <a:r>
              <a:rPr lang="tr-TR" sz="1600" dirty="0" smtClean="0"/>
              <a:t> </a:t>
            </a:r>
            <a:r>
              <a:rPr lang="tr-TR" sz="1600" dirty="0" err="1" smtClean="0"/>
              <a:t>check</a:t>
            </a:r>
            <a:r>
              <a:rPr lang="tr-TR" sz="1600" dirty="0" smtClean="0"/>
              <a:t>.</a:t>
            </a:r>
            <a:endParaRPr lang="tr-TR" sz="1600" dirty="0"/>
          </a:p>
          <a:p>
            <a:r>
              <a:rPr lang="tr-TR" sz="1600" dirty="0" err="1" smtClean="0"/>
              <a:t>For</a:t>
            </a:r>
            <a:r>
              <a:rPr lang="tr-TR" sz="1600" dirty="0" smtClean="0"/>
              <a:t> </a:t>
            </a:r>
            <a:r>
              <a:rPr lang="tr-TR" sz="1600" dirty="0" err="1" smtClean="0"/>
              <a:t>this</a:t>
            </a:r>
            <a:r>
              <a:rPr lang="tr-TR" sz="1600" dirty="0" smtClean="0"/>
              <a:t> </a:t>
            </a:r>
            <a:r>
              <a:rPr lang="tr-TR" sz="1600" dirty="0" err="1" smtClean="0"/>
              <a:t>purpose</a:t>
            </a:r>
            <a:r>
              <a:rPr lang="tr-TR" sz="1600" dirty="0" smtClean="0"/>
              <a:t>, Genel Havacılık </a:t>
            </a:r>
            <a:r>
              <a:rPr lang="tr-TR" sz="1600" dirty="0" err="1" smtClean="0"/>
              <a:t>Pre-flight</a:t>
            </a:r>
            <a:r>
              <a:rPr lang="tr-TR" sz="1600" dirty="0" smtClean="0"/>
              <a:t> </a:t>
            </a:r>
            <a:r>
              <a:rPr lang="tr-TR" sz="1600" dirty="0" err="1" smtClean="0"/>
              <a:t>Checks</a:t>
            </a:r>
            <a:r>
              <a:rPr lang="tr-TR" sz="1600" dirty="0" smtClean="0"/>
              <a:t> </a:t>
            </a:r>
            <a:r>
              <a:rPr lang="tr-TR" sz="1600" dirty="0" err="1" smtClean="0"/>
              <a:t>are</a:t>
            </a:r>
            <a:r>
              <a:rPr lang="tr-TR" sz="1600" dirty="0" smtClean="0"/>
              <a:t> </a:t>
            </a:r>
            <a:r>
              <a:rPr lang="tr-TR" sz="1600" dirty="0" err="1" smtClean="0"/>
              <a:t>revised</a:t>
            </a:r>
            <a:r>
              <a:rPr lang="tr-TR" sz="1600" dirty="0" smtClean="0"/>
              <a:t> </a:t>
            </a:r>
            <a:r>
              <a:rPr lang="tr-TR" sz="1600" dirty="0" err="1" smtClean="0"/>
              <a:t>accırding</a:t>
            </a:r>
            <a:r>
              <a:rPr lang="tr-TR" sz="1600" dirty="0" smtClean="0"/>
              <a:t> </a:t>
            </a:r>
            <a:r>
              <a:rPr lang="tr-TR" sz="1600" dirty="0" err="1" smtClean="0"/>
              <a:t>include</a:t>
            </a:r>
            <a:r>
              <a:rPr lang="tr-TR" sz="1600" dirty="0" smtClean="0"/>
              <a:t> </a:t>
            </a:r>
            <a:r>
              <a:rPr lang="tr-TR" sz="1600" dirty="0" err="1" smtClean="0"/>
              <a:t>following</a:t>
            </a:r>
            <a:r>
              <a:rPr lang="tr-TR" sz="1600" dirty="0" smtClean="0"/>
              <a:t> </a:t>
            </a:r>
            <a:r>
              <a:rPr lang="tr-TR" sz="1600" dirty="0" err="1" smtClean="0"/>
              <a:t>items</a:t>
            </a:r>
            <a:r>
              <a:rPr lang="tr-TR" sz="1600" dirty="0" smtClean="0"/>
              <a:t>:</a:t>
            </a:r>
            <a:br>
              <a:rPr lang="tr-TR" sz="1600" dirty="0" smtClean="0"/>
            </a:br>
            <a:endParaRPr lang="tr-TR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b="1" dirty="0" err="1" smtClean="0"/>
              <a:t>Check</a:t>
            </a:r>
            <a:r>
              <a:rPr lang="tr-TR" sz="1600" b="1" dirty="0" smtClean="0"/>
              <a:t> EFB </a:t>
            </a:r>
            <a:r>
              <a:rPr lang="tr-TR" sz="1600" b="1" dirty="0" err="1" smtClean="0"/>
              <a:t>system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for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update</a:t>
            </a:r>
            <a:r>
              <a:rPr lang="tr-TR" sz="1600" b="1" dirty="0" smtClean="0"/>
              <a:t> / </a:t>
            </a:r>
            <a:r>
              <a:rPr lang="tr-TR" sz="1600" b="1" dirty="0" err="1" smtClean="0"/>
              <a:t>letter</a:t>
            </a:r>
            <a:r>
              <a:rPr lang="tr-TR" sz="1600" b="1" dirty="0" smtClean="0"/>
              <a:t> of </a:t>
            </a:r>
            <a:r>
              <a:rPr lang="tr-TR" sz="1600" b="1" dirty="0" err="1" smtClean="0"/>
              <a:t>transmission</a:t>
            </a:r>
            <a:r>
              <a:rPr lang="tr-TR" sz="1600" b="1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b="1" dirty="0" err="1" smtClean="0"/>
              <a:t>Both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iPads</a:t>
            </a:r>
            <a:r>
              <a:rPr lang="tr-TR" sz="1600" b="1" dirty="0" smtClean="0"/>
              <a:t> has </a:t>
            </a:r>
            <a:r>
              <a:rPr lang="tr-TR" sz="1600" b="1" dirty="0" err="1" smtClean="0"/>
              <a:t>enough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charge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or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the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trip</a:t>
            </a:r>
            <a:r>
              <a:rPr lang="tr-TR" sz="1600" b="1" dirty="0" smtClean="0"/>
              <a:t> (Full </a:t>
            </a:r>
            <a:r>
              <a:rPr lang="tr-TR" sz="1600" b="1" dirty="0" err="1" smtClean="0"/>
              <a:t>charge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provides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average</a:t>
            </a:r>
            <a:r>
              <a:rPr lang="tr-TR" sz="1600" b="1" dirty="0" smtClean="0"/>
              <a:t> 10 </a:t>
            </a:r>
            <a:r>
              <a:rPr lang="tr-TR" sz="1600" b="1" dirty="0" err="1" smtClean="0"/>
              <a:t>hours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use</a:t>
            </a:r>
            <a:r>
              <a:rPr lang="tr-TR" sz="1600" b="1" dirty="0" smtClean="0"/>
              <a:t>. </a:t>
            </a:r>
            <a:r>
              <a:rPr lang="tr-TR" sz="1600" b="1" dirty="0" err="1" smtClean="0"/>
              <a:t>It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changes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according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to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using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density</a:t>
            </a:r>
            <a:r>
              <a:rPr lang="tr-TR" sz="1600" b="1" dirty="0" smtClean="0"/>
              <a:t>.) </a:t>
            </a:r>
            <a:r>
              <a:rPr lang="tr-TR" sz="1600" b="1" dirty="0" smtClean="0">
                <a:solidFill>
                  <a:srgbClr val="FF0000"/>
                </a:solidFill>
              </a:rPr>
              <a:t>(IF AIRCRAFT IS NOT PROVIDED WITH NECESSARY PLUG)</a:t>
            </a:r>
            <a:r>
              <a:rPr lang="tr-TR" sz="1600" dirty="0" smtClean="0"/>
              <a:t/>
            </a:r>
            <a:br>
              <a:rPr lang="tr-TR" sz="1600" dirty="0" smtClean="0"/>
            </a:br>
            <a:r>
              <a:rPr lang="tr-TR" sz="1600" dirty="0" smtClean="0"/>
              <a:t/>
            </a:r>
            <a:br>
              <a:rPr lang="tr-TR" sz="1600" dirty="0" smtClean="0"/>
            </a:br>
            <a:r>
              <a:rPr lang="tr-TR" sz="1600" dirty="0" err="1" smtClean="0"/>
              <a:t>Exact</a:t>
            </a:r>
            <a:r>
              <a:rPr lang="tr-TR" sz="1600" dirty="0" smtClean="0"/>
              <a:t> </a:t>
            </a:r>
            <a:r>
              <a:rPr lang="tr-TR" sz="1600" dirty="0" err="1" smtClean="0"/>
              <a:t>charge</a:t>
            </a:r>
            <a:r>
              <a:rPr lang="tr-TR" sz="1600" dirty="0" smtClean="0"/>
              <a:t> / </a:t>
            </a:r>
            <a:r>
              <a:rPr lang="tr-TR" sz="1600" dirty="0" err="1" smtClean="0"/>
              <a:t>duty</a:t>
            </a:r>
            <a:r>
              <a:rPr lang="tr-TR" sz="1600" dirty="0" smtClean="0"/>
              <a:t> time </a:t>
            </a:r>
            <a:r>
              <a:rPr lang="tr-TR" sz="1600" dirty="0" err="1" smtClean="0"/>
              <a:t>matching</a:t>
            </a:r>
            <a:r>
              <a:rPr lang="tr-TR" sz="1600" dirty="0" smtClean="0"/>
              <a:t> </a:t>
            </a:r>
            <a:r>
              <a:rPr lang="tr-TR" sz="1600" dirty="0" err="1" smtClean="0"/>
              <a:t>will</a:t>
            </a:r>
            <a:r>
              <a:rPr lang="tr-TR" sz="1600" dirty="0" smtClean="0"/>
              <a:t> be </a:t>
            </a:r>
            <a:r>
              <a:rPr lang="tr-TR" sz="1600" dirty="0" err="1" smtClean="0"/>
              <a:t>found</a:t>
            </a:r>
            <a:r>
              <a:rPr lang="tr-TR" sz="1600" dirty="0" smtClean="0"/>
              <a:t> in an </a:t>
            </a:r>
            <a:r>
              <a:rPr lang="tr-TR" sz="1600" dirty="0" err="1" smtClean="0"/>
              <a:t>iterative</a:t>
            </a:r>
            <a:r>
              <a:rPr lang="tr-TR" sz="1600" dirty="0" smtClean="0"/>
              <a:t> </a:t>
            </a:r>
            <a:r>
              <a:rPr lang="tr-TR" sz="1600" dirty="0" err="1" smtClean="0"/>
              <a:t>process</a:t>
            </a:r>
            <a:r>
              <a:rPr lang="tr-TR" sz="1600" dirty="0" smtClean="0"/>
              <a:t> </a:t>
            </a:r>
            <a:r>
              <a:rPr lang="tr-TR" sz="1600" dirty="0" err="1" smtClean="0"/>
              <a:t>during</a:t>
            </a:r>
            <a:r>
              <a:rPr lang="tr-TR" sz="1600" dirty="0" smtClean="0"/>
              <a:t> </a:t>
            </a:r>
            <a:r>
              <a:rPr lang="tr-TR" sz="1600" dirty="0" err="1" smtClean="0"/>
              <a:t>the</a:t>
            </a:r>
            <a:r>
              <a:rPr lang="tr-TR" sz="1600" dirty="0" smtClean="0"/>
              <a:t> </a:t>
            </a:r>
            <a:r>
              <a:rPr lang="tr-TR" sz="1600" dirty="0" err="1" smtClean="0"/>
              <a:t>trial</a:t>
            </a:r>
            <a:r>
              <a:rPr lang="tr-TR" sz="1600" dirty="0" smtClean="0"/>
              <a:t> </a:t>
            </a:r>
            <a:r>
              <a:rPr lang="tr-TR" sz="1600" dirty="0" err="1" smtClean="0"/>
              <a:t>phase</a:t>
            </a:r>
            <a:r>
              <a:rPr lang="tr-TR" sz="1600" dirty="0" smtClean="0"/>
              <a:t>. </a:t>
            </a:r>
            <a:r>
              <a:rPr lang="tr-TR" sz="1600" dirty="0" err="1" smtClean="0"/>
              <a:t>The</a:t>
            </a:r>
            <a:r>
              <a:rPr lang="tr-TR" sz="1600" dirty="0" smtClean="0"/>
              <a:t> </a:t>
            </a:r>
            <a:r>
              <a:rPr lang="tr-TR" sz="1600" dirty="0" err="1" smtClean="0"/>
              <a:t>Begininig</a:t>
            </a:r>
            <a:r>
              <a:rPr lang="tr-TR" sz="1600" dirty="0" smtClean="0"/>
              <a:t> </a:t>
            </a:r>
            <a:r>
              <a:rPr lang="tr-TR" sz="1600" dirty="0" err="1" smtClean="0"/>
              <a:t>Values</a:t>
            </a:r>
            <a:r>
              <a:rPr lang="tr-TR" sz="1600" dirty="0" smtClean="0"/>
              <a:t> </a:t>
            </a:r>
            <a:r>
              <a:rPr lang="tr-TR" sz="1600" dirty="0" err="1" smtClean="0"/>
              <a:t>are</a:t>
            </a:r>
            <a:r>
              <a:rPr lang="tr-TR" sz="16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/>
          </a:p>
          <a:p>
            <a:endParaRPr lang="tr-TR" sz="1600" dirty="0" smtClean="0"/>
          </a:p>
          <a:p>
            <a:endParaRPr lang="tr-T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b="1" dirty="0" err="1" smtClean="0"/>
              <a:t>If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flight</a:t>
            </a:r>
            <a:r>
              <a:rPr lang="tr-TR" sz="1600" b="1" dirty="0" smtClean="0"/>
              <a:t> time is </a:t>
            </a:r>
            <a:r>
              <a:rPr lang="tr-TR" sz="1600" b="1" dirty="0" err="1" smtClean="0"/>
              <a:t>more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than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remaining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charge</a:t>
            </a:r>
            <a:r>
              <a:rPr lang="tr-TR" sz="1600" b="1" dirty="0" smtClean="0"/>
              <a:t> time </a:t>
            </a:r>
            <a:r>
              <a:rPr lang="tr-TR" sz="1600" b="1" dirty="0" err="1" smtClean="0"/>
              <a:t>ensure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that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the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charge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device</a:t>
            </a:r>
            <a:r>
              <a:rPr lang="tr-TR" sz="1600" b="1" dirty="0" smtClean="0"/>
              <a:t> is on board.</a:t>
            </a:r>
            <a:endParaRPr lang="tr-TR" sz="1600" b="1" dirty="0"/>
          </a:p>
        </p:txBody>
      </p:sp>
      <p:graphicFrame>
        <p:nvGraphicFramePr>
          <p:cNvPr id="14" name="Tablo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65334"/>
              </p:ext>
            </p:extLst>
          </p:nvPr>
        </p:nvGraphicFramePr>
        <p:xfrm>
          <a:off x="1320421" y="3728973"/>
          <a:ext cx="9661088" cy="8715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5272"/>
                <a:gridCol w="2415272"/>
                <a:gridCol w="2415272"/>
                <a:gridCol w="2415272"/>
              </a:tblGrid>
              <a:tr h="435798">
                <a:tc>
                  <a:txBody>
                    <a:bodyPr/>
                    <a:lstStyle/>
                    <a:p>
                      <a:r>
                        <a:rPr lang="tr-TR" dirty="0" smtClean="0"/>
                        <a:t>100%</a:t>
                      </a:r>
                      <a:r>
                        <a:rPr lang="tr-TR" baseline="0" dirty="0" smtClean="0"/>
                        <a:t> - 80%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60% - 40%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Till</a:t>
                      </a:r>
                      <a:r>
                        <a:rPr lang="tr-TR" dirty="0" smtClean="0"/>
                        <a:t> 6 </a:t>
                      </a:r>
                      <a:r>
                        <a:rPr lang="tr-TR" dirty="0" err="1" smtClean="0"/>
                        <a:t>hours</a:t>
                      </a:r>
                      <a:endParaRPr lang="tr-TR" dirty="0"/>
                    </a:p>
                  </a:txBody>
                  <a:tcPr/>
                </a:tc>
              </a:tr>
              <a:tr h="435798">
                <a:tc>
                  <a:txBody>
                    <a:bodyPr/>
                    <a:lstStyle/>
                    <a:p>
                      <a:r>
                        <a:rPr lang="tr-TR" dirty="0" smtClean="0"/>
                        <a:t>80% - 60%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Till</a:t>
                      </a:r>
                      <a:r>
                        <a:rPr lang="tr-TR" baseline="0" dirty="0" smtClean="0"/>
                        <a:t> 10 </a:t>
                      </a:r>
                      <a:r>
                        <a:rPr lang="tr-TR" baseline="0" dirty="0" err="1" smtClean="0"/>
                        <a:t>hourse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40% - 0%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Till</a:t>
                      </a:r>
                      <a:r>
                        <a:rPr lang="tr-TR" dirty="0" smtClean="0"/>
                        <a:t> 2 </a:t>
                      </a:r>
                      <a:r>
                        <a:rPr lang="tr-TR" dirty="0" err="1" smtClean="0"/>
                        <a:t>hours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15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A512CD05-FB97-AD06-DB16-80F55C5D7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407D650D-265A-88E1-79D9-8E0B7679EF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294" y="377343"/>
            <a:ext cx="1150706" cy="745020"/>
          </a:xfrm>
          <a:prstGeom prst="rect">
            <a:avLst/>
          </a:prstGeom>
        </p:spPr>
      </p:pic>
      <p:cxnSp>
        <p:nvCxnSpPr>
          <p:cNvPr id="6" name="Düz Bağlayıcı 5">
            <a:extLst>
              <a:ext uri="{FF2B5EF4-FFF2-40B4-BE49-F238E27FC236}">
                <a16:creationId xmlns="" xmlns:a16="http://schemas.microsoft.com/office/drawing/2014/main" id="{778FC62B-34E9-3AC4-F31E-252409D140E3}"/>
              </a:ext>
            </a:extLst>
          </p:cNvPr>
          <p:cNvCxnSpPr>
            <a:cxnSpLocks/>
          </p:cNvCxnSpPr>
          <p:nvPr/>
        </p:nvCxnSpPr>
        <p:spPr>
          <a:xfrm>
            <a:off x="4044266" y="835400"/>
            <a:ext cx="6235028" cy="0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13">
            <a:extLst>
              <a:ext uri="{FF2B5EF4-FFF2-40B4-BE49-F238E27FC236}">
                <a16:creationId xmlns="" xmlns:a16="http://schemas.microsoft.com/office/drawing/2014/main" id="{079196E9-9B4E-63C8-DA00-2DCA4ABE8872}"/>
              </a:ext>
            </a:extLst>
          </p:cNvPr>
          <p:cNvCxnSpPr>
            <a:cxnSpLocks/>
          </p:cNvCxnSpPr>
          <p:nvPr/>
        </p:nvCxnSpPr>
        <p:spPr>
          <a:xfrm flipV="1">
            <a:off x="523488" y="4639142"/>
            <a:ext cx="0" cy="2070058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1053737" y="630178"/>
            <a:ext cx="3347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chemeClr val="accent4">
                    <a:lumMod val="75000"/>
                  </a:schemeClr>
                </a:solidFill>
              </a:rPr>
              <a:t>ELECTRONIC FLIGHT BAG</a:t>
            </a:r>
            <a:endParaRPr lang="tr-TR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162007" y="2463483"/>
            <a:ext cx="9692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Maintenance</a:t>
            </a:r>
            <a:r>
              <a:rPr lang="tr-TR" sz="1600" dirty="0"/>
              <a:t> </a:t>
            </a:r>
            <a:r>
              <a:rPr lang="tr-TR" sz="1600" dirty="0" err="1"/>
              <a:t>issues</a:t>
            </a:r>
            <a:r>
              <a:rPr lang="tr-TR" sz="1600" dirty="0"/>
              <a:t> </a:t>
            </a:r>
            <a:r>
              <a:rPr lang="tr-TR" sz="1600" dirty="0" err="1"/>
              <a:t>will</a:t>
            </a:r>
            <a:r>
              <a:rPr lang="tr-TR" sz="1600" dirty="0"/>
              <a:t> be </a:t>
            </a:r>
            <a:r>
              <a:rPr lang="tr-TR" sz="1600" dirty="0" err="1"/>
              <a:t>formed</a:t>
            </a:r>
            <a:r>
              <a:rPr lang="tr-TR" sz="1600" dirty="0"/>
              <a:t> </a:t>
            </a:r>
            <a:r>
              <a:rPr lang="tr-TR" sz="1600" dirty="0" err="1"/>
              <a:t>based</a:t>
            </a:r>
            <a:r>
              <a:rPr lang="tr-TR" sz="1600" dirty="0"/>
              <a:t> on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problems</a:t>
            </a:r>
            <a:r>
              <a:rPr lang="tr-TR" sz="1600" dirty="0"/>
              <a:t> </a:t>
            </a:r>
            <a:r>
              <a:rPr lang="tr-TR" sz="1600" dirty="0" err="1"/>
              <a:t>encountered</a:t>
            </a:r>
            <a:r>
              <a:rPr lang="tr-TR" sz="1600" dirty="0"/>
              <a:t> </a:t>
            </a:r>
            <a:r>
              <a:rPr lang="tr-TR" sz="1600" dirty="0" err="1"/>
              <a:t>during</a:t>
            </a:r>
            <a:r>
              <a:rPr lang="tr-TR" sz="1600" dirty="0"/>
              <a:t>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trial</a:t>
            </a:r>
            <a:r>
              <a:rPr lang="tr-TR" sz="1600" dirty="0"/>
              <a:t> </a:t>
            </a:r>
            <a:r>
              <a:rPr lang="tr-TR" sz="1600" dirty="0" err="1"/>
              <a:t>period</a:t>
            </a:r>
            <a:r>
              <a:rPr lang="tr-TR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relevant</a:t>
            </a:r>
            <a:r>
              <a:rPr lang="tr-TR" sz="1600" dirty="0"/>
              <a:t> </a:t>
            </a:r>
            <a:r>
              <a:rPr lang="tr-TR" sz="1600" dirty="0" err="1"/>
              <a:t>section</a:t>
            </a:r>
            <a:r>
              <a:rPr lang="tr-TR" sz="1600" dirty="0"/>
              <a:t> of </a:t>
            </a:r>
            <a:r>
              <a:rPr lang="tr-TR" sz="1600" dirty="0" err="1"/>
              <a:t>the</a:t>
            </a:r>
            <a:r>
              <a:rPr lang="tr-TR" sz="1600" dirty="0"/>
              <a:t> EFB </a:t>
            </a:r>
            <a:r>
              <a:rPr lang="tr-TR" sz="1600" dirty="0" err="1"/>
              <a:t>manual</a:t>
            </a:r>
            <a:r>
              <a:rPr lang="tr-TR" sz="1600" dirty="0"/>
              <a:t> is </a:t>
            </a:r>
            <a:r>
              <a:rPr lang="tr-TR" sz="1600" dirty="0" err="1"/>
              <a:t>left</a:t>
            </a:r>
            <a:r>
              <a:rPr lang="tr-TR" sz="1600" dirty="0"/>
              <a:t> </a:t>
            </a:r>
            <a:r>
              <a:rPr lang="tr-TR" sz="1600" dirty="0" err="1"/>
              <a:t>blank</a:t>
            </a:r>
            <a:r>
              <a:rPr lang="tr-TR" sz="1600" dirty="0"/>
              <a:t>.</a:t>
            </a:r>
          </a:p>
        </p:txBody>
      </p:sp>
      <p:sp>
        <p:nvSpPr>
          <p:cNvPr id="10" name="Metin kutusu 9"/>
          <p:cNvSpPr txBox="1"/>
          <p:nvPr/>
        </p:nvSpPr>
        <p:spPr>
          <a:xfrm rot="16200000">
            <a:off x="-1115225" y="5070487"/>
            <a:ext cx="2877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8.MAINTENANCE ISSUES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39124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A512CD05-FB97-AD06-DB16-80F55C5D7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407D650D-265A-88E1-79D9-8E0B7679EF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294" y="377343"/>
            <a:ext cx="1150706" cy="745020"/>
          </a:xfrm>
          <a:prstGeom prst="rect">
            <a:avLst/>
          </a:prstGeom>
        </p:spPr>
      </p:pic>
      <p:cxnSp>
        <p:nvCxnSpPr>
          <p:cNvPr id="6" name="Düz Bağlayıcı 5">
            <a:extLst>
              <a:ext uri="{FF2B5EF4-FFF2-40B4-BE49-F238E27FC236}">
                <a16:creationId xmlns="" xmlns:a16="http://schemas.microsoft.com/office/drawing/2014/main" id="{778FC62B-34E9-3AC4-F31E-252409D140E3}"/>
              </a:ext>
            </a:extLst>
          </p:cNvPr>
          <p:cNvCxnSpPr>
            <a:cxnSpLocks/>
          </p:cNvCxnSpPr>
          <p:nvPr/>
        </p:nvCxnSpPr>
        <p:spPr>
          <a:xfrm>
            <a:off x="4044266" y="835400"/>
            <a:ext cx="6235028" cy="0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13">
            <a:extLst>
              <a:ext uri="{FF2B5EF4-FFF2-40B4-BE49-F238E27FC236}">
                <a16:creationId xmlns="" xmlns:a16="http://schemas.microsoft.com/office/drawing/2014/main" id="{079196E9-9B4E-63C8-DA00-2DCA4ABE8872}"/>
              </a:ext>
            </a:extLst>
          </p:cNvPr>
          <p:cNvCxnSpPr>
            <a:cxnSpLocks/>
          </p:cNvCxnSpPr>
          <p:nvPr/>
        </p:nvCxnSpPr>
        <p:spPr>
          <a:xfrm flipV="1">
            <a:off x="523488" y="4639142"/>
            <a:ext cx="0" cy="2070058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1053737" y="630178"/>
            <a:ext cx="3347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chemeClr val="accent4">
                    <a:lumMod val="75000"/>
                  </a:schemeClr>
                </a:solidFill>
              </a:rPr>
              <a:t>ELECTRONIC FLIGHT BAG</a:t>
            </a:r>
            <a:endParaRPr lang="tr-TR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53737" y="1122363"/>
            <a:ext cx="9692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10" name="Metin kutusu 9"/>
          <p:cNvSpPr txBox="1"/>
          <p:nvPr/>
        </p:nvSpPr>
        <p:spPr>
          <a:xfrm rot="16200000">
            <a:off x="-1115225" y="5070487"/>
            <a:ext cx="2877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9.EFB SAFETY ASPECTS</a:t>
            </a:r>
            <a:endParaRPr lang="tr-TR" sz="2000" dirty="0"/>
          </a:p>
        </p:txBody>
      </p:sp>
      <p:sp>
        <p:nvSpPr>
          <p:cNvPr id="11" name="İçerik Yer Tutucusu 3"/>
          <p:cNvSpPr txBox="1">
            <a:spLocks/>
          </p:cNvSpPr>
          <p:nvPr/>
        </p:nvSpPr>
        <p:spPr>
          <a:xfrm>
            <a:off x="1053737" y="1138737"/>
            <a:ext cx="9971315" cy="5120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600" b="1" dirty="0" err="1" smtClean="0"/>
              <a:t>Precautions</a:t>
            </a:r>
            <a:endParaRPr lang="tr-TR" sz="1600" b="1" dirty="0" smtClean="0"/>
          </a:p>
          <a:p>
            <a:pPr algn="l"/>
            <a:endParaRPr lang="tr-TR" sz="1600" b="1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tr-TR" sz="1600" dirty="0" err="1" smtClean="0"/>
              <a:t>Crew</a:t>
            </a:r>
            <a:r>
              <a:rPr lang="tr-TR" sz="1600" dirty="0" smtClean="0"/>
              <a:t> can not </a:t>
            </a:r>
            <a:r>
              <a:rPr lang="tr-TR" sz="1600" dirty="0" err="1" smtClean="0"/>
              <a:t>install</a:t>
            </a:r>
            <a:r>
              <a:rPr lang="tr-TR" sz="1600" dirty="0" smtClean="0"/>
              <a:t> </a:t>
            </a:r>
            <a:r>
              <a:rPr lang="tr-TR" sz="1600" dirty="0" err="1" smtClean="0"/>
              <a:t>applications</a:t>
            </a:r>
            <a:r>
              <a:rPr lang="tr-TR" sz="1600" dirty="0" smtClean="0"/>
              <a:t> </a:t>
            </a:r>
            <a:r>
              <a:rPr lang="tr-TR" sz="1600" dirty="0" err="1" smtClean="0"/>
              <a:t>without</a:t>
            </a:r>
            <a:r>
              <a:rPr lang="tr-TR" sz="1600" dirty="0" smtClean="0"/>
              <a:t> </a:t>
            </a:r>
            <a:r>
              <a:rPr lang="tr-TR" sz="1600" dirty="0" err="1" smtClean="0"/>
              <a:t>the</a:t>
            </a:r>
            <a:r>
              <a:rPr lang="tr-TR" sz="1600" dirty="0" smtClean="0"/>
              <a:t> </a:t>
            </a:r>
            <a:r>
              <a:rPr lang="tr-TR" sz="1600" dirty="0" err="1" smtClean="0"/>
              <a:t>permission</a:t>
            </a:r>
            <a:r>
              <a:rPr lang="tr-TR" sz="1600" dirty="0" smtClean="0"/>
              <a:t> of EFB </a:t>
            </a:r>
            <a:r>
              <a:rPr lang="tr-TR" sz="1600" dirty="0" err="1" smtClean="0"/>
              <a:t>administration</a:t>
            </a:r>
            <a:r>
              <a:rPr lang="tr-TR" sz="1600" dirty="0" smtClean="0"/>
              <a:t>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tr-TR" sz="1600" dirty="0" smtClean="0"/>
              <a:t>PED can not be </a:t>
            </a:r>
            <a:r>
              <a:rPr lang="tr-TR" sz="1600" dirty="0" err="1" smtClean="0"/>
              <a:t>connected</a:t>
            </a:r>
            <a:r>
              <a:rPr lang="tr-TR" sz="1600" dirty="0" smtClean="0"/>
              <a:t> </a:t>
            </a:r>
            <a:r>
              <a:rPr lang="tr-TR" sz="1600" dirty="0" err="1" smtClean="0"/>
              <a:t>to</a:t>
            </a:r>
            <a:r>
              <a:rPr lang="tr-TR" sz="1600" dirty="0" smtClean="0"/>
              <a:t> </a:t>
            </a:r>
            <a:r>
              <a:rPr lang="tr-TR" sz="1600" dirty="0" err="1" smtClean="0"/>
              <a:t>any</a:t>
            </a:r>
            <a:r>
              <a:rPr lang="tr-TR" sz="1600" dirty="0" smtClean="0"/>
              <a:t> </a:t>
            </a:r>
            <a:r>
              <a:rPr lang="tr-TR" sz="1600" dirty="0" err="1" smtClean="0"/>
              <a:t>computer</a:t>
            </a:r>
            <a:r>
              <a:rPr lang="tr-TR" sz="1600" dirty="0" smtClean="0"/>
              <a:t> </a:t>
            </a:r>
            <a:r>
              <a:rPr lang="tr-TR" sz="1600" dirty="0" err="1" smtClean="0"/>
              <a:t>other</a:t>
            </a:r>
            <a:r>
              <a:rPr lang="tr-TR" sz="1600" dirty="0" smtClean="0"/>
              <a:t> </a:t>
            </a:r>
            <a:r>
              <a:rPr lang="tr-TR" sz="1600" dirty="0" err="1" smtClean="0"/>
              <a:t>than</a:t>
            </a:r>
            <a:r>
              <a:rPr lang="tr-TR" sz="1600" dirty="0" smtClean="0"/>
              <a:t> </a:t>
            </a:r>
            <a:r>
              <a:rPr lang="tr-TR" sz="1600" dirty="0" err="1" smtClean="0"/>
              <a:t>the</a:t>
            </a:r>
            <a:r>
              <a:rPr lang="tr-TR" sz="1600" dirty="0" smtClean="0"/>
              <a:t> </a:t>
            </a:r>
            <a:r>
              <a:rPr lang="tr-TR" sz="1600" dirty="0" err="1" smtClean="0"/>
              <a:t>computers</a:t>
            </a:r>
            <a:r>
              <a:rPr lang="tr-TR" sz="1600" dirty="0" smtClean="0"/>
              <a:t> </a:t>
            </a:r>
            <a:r>
              <a:rPr lang="tr-TR" sz="1600" dirty="0" err="1" smtClean="0"/>
              <a:t>determined</a:t>
            </a:r>
            <a:r>
              <a:rPr lang="tr-TR" sz="1600" dirty="0" smtClean="0"/>
              <a:t> </a:t>
            </a:r>
            <a:r>
              <a:rPr lang="tr-TR" sz="1600" dirty="0" err="1" smtClean="0"/>
              <a:t>by</a:t>
            </a:r>
            <a:r>
              <a:rPr lang="tr-TR" sz="1600" dirty="0" smtClean="0"/>
              <a:t> </a:t>
            </a:r>
            <a:r>
              <a:rPr lang="tr-TR" sz="1600" dirty="0" err="1" smtClean="0"/>
              <a:t>the</a:t>
            </a:r>
            <a:r>
              <a:rPr lang="tr-TR" sz="1600" dirty="0" smtClean="0"/>
              <a:t> Flight Operations Management.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tr-TR" sz="1600" dirty="0" err="1" smtClean="0"/>
              <a:t>It</a:t>
            </a:r>
            <a:r>
              <a:rPr lang="tr-TR" sz="1600" dirty="0" smtClean="0"/>
              <a:t> </a:t>
            </a:r>
            <a:r>
              <a:rPr lang="tr-TR" sz="1600" dirty="0" err="1" smtClean="0"/>
              <a:t>must</a:t>
            </a:r>
            <a:r>
              <a:rPr lang="tr-TR" sz="1600" dirty="0" smtClean="0"/>
              <a:t> be </a:t>
            </a:r>
            <a:r>
              <a:rPr lang="tr-TR" sz="1600" dirty="0" err="1" smtClean="0"/>
              <a:t>ensured</a:t>
            </a:r>
            <a:r>
              <a:rPr lang="tr-TR" sz="1600" dirty="0" smtClean="0"/>
              <a:t> </a:t>
            </a:r>
            <a:r>
              <a:rPr lang="tr-TR" sz="1600" dirty="0" err="1" smtClean="0"/>
              <a:t>by</a:t>
            </a:r>
            <a:r>
              <a:rPr lang="tr-TR" sz="1600" dirty="0" smtClean="0"/>
              <a:t> </a:t>
            </a:r>
            <a:r>
              <a:rPr lang="tr-TR" sz="1600" dirty="0" err="1" smtClean="0"/>
              <a:t>the</a:t>
            </a:r>
            <a:r>
              <a:rPr lang="tr-TR" sz="1600" dirty="0" smtClean="0"/>
              <a:t> </a:t>
            </a:r>
            <a:r>
              <a:rPr lang="tr-TR" sz="1600" dirty="0" err="1" smtClean="0"/>
              <a:t>crew</a:t>
            </a:r>
            <a:r>
              <a:rPr lang="tr-TR" sz="1600" dirty="0" smtClean="0"/>
              <a:t> </a:t>
            </a:r>
            <a:r>
              <a:rPr lang="tr-TR" sz="1600" dirty="0" err="1" smtClean="0"/>
              <a:t>that</a:t>
            </a:r>
            <a:r>
              <a:rPr lang="tr-TR" sz="1600" dirty="0" smtClean="0"/>
              <a:t> </a:t>
            </a:r>
            <a:r>
              <a:rPr lang="tr-TR" sz="1600" dirty="0" err="1" smtClean="0"/>
              <a:t>the</a:t>
            </a:r>
            <a:r>
              <a:rPr lang="tr-TR" sz="1600" dirty="0" smtClean="0"/>
              <a:t> Apple </a:t>
            </a:r>
            <a:r>
              <a:rPr lang="tr-TR" sz="1600" dirty="0" err="1" smtClean="0"/>
              <a:t>username</a:t>
            </a:r>
            <a:r>
              <a:rPr lang="tr-TR" sz="1600" dirty="0" smtClean="0"/>
              <a:t> </a:t>
            </a:r>
            <a:r>
              <a:rPr lang="tr-TR" sz="1600" dirty="0" err="1" smtClean="0"/>
              <a:t>and</a:t>
            </a:r>
            <a:r>
              <a:rPr lang="tr-TR" sz="1600" dirty="0" smtClean="0"/>
              <a:t> </a:t>
            </a:r>
            <a:r>
              <a:rPr lang="tr-TR" sz="1600" dirty="0" err="1" smtClean="0"/>
              <a:t>password</a:t>
            </a:r>
            <a:r>
              <a:rPr lang="tr-TR" sz="1600" dirty="0" smtClean="0"/>
              <a:t> </a:t>
            </a:r>
            <a:r>
              <a:rPr lang="tr-TR" sz="1600" dirty="0" err="1" smtClean="0"/>
              <a:t>will</a:t>
            </a:r>
            <a:r>
              <a:rPr lang="tr-TR" sz="1600" dirty="0" smtClean="0"/>
              <a:t> not be </a:t>
            </a:r>
            <a:r>
              <a:rPr lang="tr-TR" sz="1600" dirty="0" err="1" smtClean="0"/>
              <a:t>shared</a:t>
            </a:r>
            <a:r>
              <a:rPr lang="tr-TR" sz="1600" dirty="0" smtClean="0"/>
              <a:t> </a:t>
            </a:r>
            <a:r>
              <a:rPr lang="tr-TR" sz="1600" dirty="0" err="1" smtClean="0"/>
              <a:t>with</a:t>
            </a:r>
            <a:r>
              <a:rPr lang="tr-TR" sz="1600" dirty="0" smtClean="0"/>
              <a:t> </a:t>
            </a:r>
            <a:r>
              <a:rPr lang="tr-TR" sz="1600" dirty="0" err="1" smtClean="0"/>
              <a:t>anyone</a:t>
            </a:r>
            <a:r>
              <a:rPr lang="tr-TR" sz="1600" dirty="0" smtClean="0"/>
              <a:t>.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tr-TR" sz="1600" dirty="0" err="1" smtClean="0"/>
              <a:t>The</a:t>
            </a:r>
            <a:r>
              <a:rPr lang="tr-TR" sz="1600" dirty="0" smtClean="0"/>
              <a:t> </a:t>
            </a:r>
            <a:r>
              <a:rPr lang="tr-TR" sz="1600" dirty="0" err="1" smtClean="0"/>
              <a:t>iPads</a:t>
            </a:r>
            <a:r>
              <a:rPr lang="tr-TR" sz="1600" dirty="0" smtClean="0"/>
              <a:t> </a:t>
            </a:r>
            <a:r>
              <a:rPr lang="tr-TR" sz="1600" dirty="0" err="1" smtClean="0"/>
              <a:t>cannot</a:t>
            </a:r>
            <a:r>
              <a:rPr lang="tr-TR" sz="1600" dirty="0" smtClean="0"/>
              <a:t> be </a:t>
            </a:r>
            <a:r>
              <a:rPr lang="tr-TR" sz="1600" dirty="0" err="1" smtClean="0"/>
              <a:t>used</a:t>
            </a:r>
            <a:r>
              <a:rPr lang="tr-TR" sz="1600" dirty="0" smtClean="0"/>
              <a:t> </a:t>
            </a:r>
            <a:r>
              <a:rPr lang="tr-TR" sz="1600" dirty="0" err="1" smtClean="0"/>
              <a:t>by</a:t>
            </a:r>
            <a:r>
              <a:rPr lang="tr-TR" sz="1600" dirty="0" smtClean="0"/>
              <a:t> </a:t>
            </a:r>
            <a:r>
              <a:rPr lang="tr-TR" sz="1600" dirty="0" err="1" smtClean="0"/>
              <a:t>anyone</a:t>
            </a:r>
            <a:r>
              <a:rPr lang="tr-TR" sz="1600" dirty="0" smtClean="0"/>
              <a:t> </a:t>
            </a:r>
            <a:r>
              <a:rPr lang="tr-TR" sz="1600" dirty="0" err="1" smtClean="0"/>
              <a:t>other</a:t>
            </a:r>
            <a:r>
              <a:rPr lang="tr-TR" sz="1600" dirty="0" smtClean="0"/>
              <a:t> </a:t>
            </a:r>
            <a:r>
              <a:rPr lang="tr-TR" sz="1600" dirty="0" err="1" smtClean="0"/>
              <a:t>than</a:t>
            </a:r>
            <a:r>
              <a:rPr lang="tr-TR" sz="1600" dirty="0" smtClean="0"/>
              <a:t> </a:t>
            </a:r>
            <a:r>
              <a:rPr lang="tr-TR" sz="1600" dirty="0" err="1" smtClean="0"/>
              <a:t>the</a:t>
            </a:r>
            <a:r>
              <a:rPr lang="tr-TR" sz="1600" dirty="0" smtClean="0"/>
              <a:t> </a:t>
            </a:r>
            <a:r>
              <a:rPr lang="tr-TR" sz="1600" dirty="0" err="1" smtClean="0"/>
              <a:t>crew</a:t>
            </a:r>
            <a:r>
              <a:rPr lang="tr-TR" sz="1600" dirty="0" smtClean="0"/>
              <a:t>, EFB </a:t>
            </a:r>
            <a:r>
              <a:rPr lang="tr-TR" sz="1600" dirty="0" err="1" smtClean="0"/>
              <a:t>team</a:t>
            </a:r>
            <a:r>
              <a:rPr lang="tr-TR" sz="1600" dirty="0" smtClean="0"/>
              <a:t> </a:t>
            </a:r>
            <a:r>
              <a:rPr lang="tr-TR" sz="1600" dirty="0" err="1" smtClean="0"/>
              <a:t>and</a:t>
            </a:r>
            <a:r>
              <a:rPr lang="tr-TR" sz="1600" dirty="0" smtClean="0"/>
              <a:t> </a:t>
            </a:r>
            <a:r>
              <a:rPr lang="tr-TR" sz="1600" dirty="0" err="1" smtClean="0"/>
              <a:t>maintenance</a:t>
            </a:r>
            <a:r>
              <a:rPr lang="tr-TR" sz="1600" dirty="0" smtClean="0"/>
              <a:t> </a:t>
            </a:r>
            <a:r>
              <a:rPr lang="tr-TR" sz="1600" dirty="0" err="1" smtClean="0"/>
              <a:t>personnel</a:t>
            </a:r>
            <a:r>
              <a:rPr lang="tr-TR" sz="1600" dirty="0" smtClean="0"/>
              <a:t>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tr-TR" sz="1600" dirty="0" err="1" smtClean="0"/>
              <a:t>Safety</a:t>
            </a:r>
            <a:r>
              <a:rPr lang="tr-TR" sz="1600" dirty="0" smtClean="0"/>
              <a:t> </a:t>
            </a:r>
            <a:r>
              <a:rPr lang="tr-TR" sz="1600" dirty="0" err="1" smtClean="0"/>
              <a:t>updates</a:t>
            </a:r>
            <a:r>
              <a:rPr lang="tr-TR" sz="1600" dirty="0" smtClean="0"/>
              <a:t> </a:t>
            </a:r>
            <a:r>
              <a:rPr lang="tr-TR" sz="1600" dirty="0" err="1" smtClean="0"/>
              <a:t>to</a:t>
            </a:r>
            <a:r>
              <a:rPr lang="tr-TR" sz="1600" dirty="0" smtClean="0"/>
              <a:t> </a:t>
            </a:r>
            <a:r>
              <a:rPr lang="tr-TR" sz="1600" dirty="0" err="1" smtClean="0"/>
              <a:t>the</a:t>
            </a:r>
            <a:r>
              <a:rPr lang="tr-TR" sz="1600" dirty="0" smtClean="0"/>
              <a:t> OS </a:t>
            </a:r>
            <a:r>
              <a:rPr lang="tr-TR" sz="1600" dirty="0" err="1" smtClean="0"/>
              <a:t>and</a:t>
            </a:r>
            <a:r>
              <a:rPr lang="tr-TR" sz="1600" dirty="0" smtClean="0"/>
              <a:t> </a:t>
            </a:r>
            <a:r>
              <a:rPr lang="tr-TR" sz="1600" dirty="0" err="1" smtClean="0"/>
              <a:t>Softwares</a:t>
            </a:r>
            <a:r>
              <a:rPr lang="tr-TR" sz="1600" dirty="0" smtClean="0"/>
              <a:t> </a:t>
            </a:r>
            <a:r>
              <a:rPr lang="tr-TR" sz="1600" dirty="0" err="1" smtClean="0"/>
              <a:t>must</a:t>
            </a:r>
            <a:r>
              <a:rPr lang="tr-TR" sz="1600" dirty="0" smtClean="0"/>
              <a:t> be </a:t>
            </a:r>
            <a:r>
              <a:rPr lang="tr-TR" sz="1600" dirty="0" err="1" smtClean="0"/>
              <a:t>carried</a:t>
            </a:r>
            <a:r>
              <a:rPr lang="tr-TR" sz="1600" dirty="0" smtClean="0"/>
              <a:t> </a:t>
            </a:r>
            <a:r>
              <a:rPr lang="tr-TR" sz="1600" dirty="0" err="1" smtClean="0"/>
              <a:t>out</a:t>
            </a:r>
            <a:r>
              <a:rPr lang="tr-TR" sz="1600" dirty="0" smtClean="0"/>
              <a:t> </a:t>
            </a:r>
            <a:r>
              <a:rPr lang="tr-TR" sz="1600" dirty="0" err="1" smtClean="0"/>
              <a:t>immediately</a:t>
            </a:r>
            <a:r>
              <a:rPr lang="tr-TR" sz="1600" dirty="0" smtClean="0"/>
              <a:t>.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tr-TR" sz="1600" dirty="0" err="1" smtClean="0"/>
              <a:t>Crew</a:t>
            </a:r>
            <a:r>
              <a:rPr lang="tr-TR" sz="1600" dirty="0" smtClean="0"/>
              <a:t> </a:t>
            </a:r>
            <a:r>
              <a:rPr lang="tr-TR" sz="1600" dirty="0" err="1" smtClean="0"/>
              <a:t>should</a:t>
            </a:r>
            <a:r>
              <a:rPr lang="tr-TR" sz="1600" dirty="0" smtClean="0"/>
              <a:t> </a:t>
            </a:r>
            <a:r>
              <a:rPr lang="tr-TR" sz="1600" dirty="0" err="1" smtClean="0"/>
              <a:t>never</a:t>
            </a:r>
            <a:r>
              <a:rPr lang="tr-TR" sz="1600" dirty="0" smtClean="0"/>
              <a:t> </a:t>
            </a:r>
            <a:r>
              <a:rPr lang="tr-TR" sz="1600" dirty="0" err="1" smtClean="0"/>
              <a:t>use</a:t>
            </a:r>
            <a:r>
              <a:rPr lang="tr-TR" sz="1600" dirty="0" smtClean="0"/>
              <a:t> </a:t>
            </a:r>
            <a:r>
              <a:rPr lang="tr-TR" sz="1600" dirty="0" err="1" smtClean="0"/>
              <a:t>unknown</a:t>
            </a:r>
            <a:r>
              <a:rPr lang="tr-TR" sz="1600" dirty="0" smtClean="0"/>
              <a:t> </a:t>
            </a:r>
            <a:r>
              <a:rPr lang="tr-TR" sz="1600" dirty="0" err="1" smtClean="0"/>
              <a:t>and</a:t>
            </a:r>
            <a:r>
              <a:rPr lang="tr-TR" sz="1600" dirty="0" smtClean="0"/>
              <a:t>/</a:t>
            </a:r>
            <a:r>
              <a:rPr lang="tr-TR" sz="1600" dirty="0" err="1" smtClean="0"/>
              <a:t>or</a:t>
            </a:r>
            <a:r>
              <a:rPr lang="tr-TR" sz="1600" dirty="0" smtClean="0"/>
              <a:t> </a:t>
            </a:r>
            <a:r>
              <a:rPr lang="tr-TR" sz="1600" dirty="0" err="1" smtClean="0"/>
              <a:t>suspicious</a:t>
            </a:r>
            <a:r>
              <a:rPr lang="tr-TR" sz="1600" dirty="0" smtClean="0"/>
              <a:t> </a:t>
            </a:r>
            <a:r>
              <a:rPr lang="tr-TR" sz="1600" dirty="0" err="1" smtClean="0"/>
              <a:t>WiFi</a:t>
            </a:r>
            <a:r>
              <a:rPr lang="tr-TR" sz="1600" dirty="0" smtClean="0"/>
              <a:t> </a:t>
            </a:r>
            <a:r>
              <a:rPr lang="tr-TR" sz="1600" dirty="0" err="1" smtClean="0"/>
              <a:t>connections</a:t>
            </a:r>
            <a:r>
              <a:rPr lang="tr-TR" sz="1600" dirty="0" smtClean="0"/>
              <a:t>..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tr-TR" sz="1600" dirty="0" smtClean="0"/>
          </a:p>
          <a:p>
            <a:pPr algn="l"/>
            <a:r>
              <a:rPr lang="tr-TR" sz="1600" b="1" dirty="0" smtClean="0"/>
              <a:t> </a:t>
            </a:r>
            <a:r>
              <a:rPr lang="tr-TR" sz="1600" b="1" dirty="0" err="1" smtClean="0"/>
              <a:t>If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recommended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by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the</a:t>
            </a:r>
            <a:r>
              <a:rPr lang="tr-TR" sz="1600" b="1" dirty="0" smtClean="0"/>
              <a:t> 145 </a:t>
            </a:r>
            <a:r>
              <a:rPr lang="tr-TR" sz="1600" b="1" dirty="0" err="1" smtClean="0"/>
              <a:t>Maintenance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Organisation</a:t>
            </a:r>
            <a:r>
              <a:rPr lang="tr-TR" sz="1600" b="1" dirty="0" smtClean="0"/>
              <a:t>, </a:t>
            </a:r>
            <a:r>
              <a:rPr lang="tr-TR" sz="1600" b="1" dirty="0" err="1" smtClean="0"/>
              <a:t>the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following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additional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measures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should</a:t>
            </a:r>
            <a:r>
              <a:rPr lang="tr-TR" sz="1600" b="1" dirty="0" smtClean="0"/>
              <a:t> be </a:t>
            </a:r>
            <a:r>
              <a:rPr lang="tr-TR" sz="1600" b="1" dirty="0" err="1" smtClean="0"/>
              <a:t>taken</a:t>
            </a:r>
            <a:r>
              <a:rPr lang="tr-TR" sz="1600" b="1" dirty="0" smtClean="0"/>
              <a:t>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600" dirty="0" smtClean="0"/>
              <a:t>(a)</a:t>
            </a:r>
            <a:r>
              <a:rPr lang="tr-TR" sz="1600" dirty="0" smtClean="0"/>
              <a:t> Firewall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600" dirty="0" smtClean="0"/>
              <a:t>(b)</a:t>
            </a:r>
            <a:r>
              <a:rPr lang="tr-TR" sz="1600" dirty="0" smtClean="0"/>
              <a:t> </a:t>
            </a:r>
            <a:r>
              <a:rPr lang="en-US" sz="1600" dirty="0" smtClean="0"/>
              <a:t>Applications to ensure equal </a:t>
            </a:r>
            <a:r>
              <a:rPr lang="en-US" sz="1600" dirty="0" err="1" smtClean="0"/>
              <a:t>standardisation</a:t>
            </a:r>
            <a:r>
              <a:rPr lang="en-US" sz="1600" dirty="0" smtClean="0"/>
              <a:t> of all systems</a:t>
            </a:r>
            <a:r>
              <a:rPr lang="tr-TR" sz="1600" dirty="0" smtClean="0"/>
              <a:t>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600" dirty="0" smtClean="0"/>
              <a:t>(c)</a:t>
            </a:r>
            <a:r>
              <a:rPr lang="tr-TR" sz="1600" dirty="0" smtClean="0"/>
              <a:t> </a:t>
            </a:r>
            <a:r>
              <a:rPr lang="en-US" sz="1600" dirty="0" smtClean="0"/>
              <a:t>Data encryption and verification. </a:t>
            </a:r>
            <a:endParaRPr lang="tr-TR" sz="16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600" dirty="0" smtClean="0"/>
              <a:t>(d)</a:t>
            </a:r>
            <a:r>
              <a:rPr lang="tr-TR" sz="1600" dirty="0" smtClean="0"/>
              <a:t> </a:t>
            </a:r>
            <a:r>
              <a:rPr lang="en-US" sz="1600" dirty="0" smtClean="0"/>
              <a:t>Virus scan.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600" dirty="0" smtClean="0"/>
              <a:t>(e)</a:t>
            </a:r>
            <a:r>
              <a:rPr lang="tr-TR" sz="1600" dirty="0" smtClean="0"/>
              <a:t> </a:t>
            </a:r>
            <a:r>
              <a:rPr lang="en-US" sz="1600" dirty="0" smtClean="0"/>
              <a:t>VPN use. 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83372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A512CD05-FB97-AD06-DB16-80F55C5D7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407D650D-265A-88E1-79D9-8E0B7679EF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294" y="377343"/>
            <a:ext cx="1150706" cy="745020"/>
          </a:xfrm>
          <a:prstGeom prst="rect">
            <a:avLst/>
          </a:prstGeom>
        </p:spPr>
      </p:pic>
      <p:cxnSp>
        <p:nvCxnSpPr>
          <p:cNvPr id="6" name="Düz Bağlayıcı 5">
            <a:extLst>
              <a:ext uri="{FF2B5EF4-FFF2-40B4-BE49-F238E27FC236}">
                <a16:creationId xmlns="" xmlns:a16="http://schemas.microsoft.com/office/drawing/2014/main" id="{778FC62B-34E9-3AC4-F31E-252409D140E3}"/>
              </a:ext>
            </a:extLst>
          </p:cNvPr>
          <p:cNvCxnSpPr>
            <a:cxnSpLocks/>
          </p:cNvCxnSpPr>
          <p:nvPr/>
        </p:nvCxnSpPr>
        <p:spPr>
          <a:xfrm>
            <a:off x="4044266" y="835400"/>
            <a:ext cx="6235028" cy="0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13">
            <a:extLst>
              <a:ext uri="{FF2B5EF4-FFF2-40B4-BE49-F238E27FC236}">
                <a16:creationId xmlns="" xmlns:a16="http://schemas.microsoft.com/office/drawing/2014/main" id="{079196E9-9B4E-63C8-DA00-2DCA4ABE8872}"/>
              </a:ext>
            </a:extLst>
          </p:cNvPr>
          <p:cNvCxnSpPr>
            <a:cxnSpLocks/>
          </p:cNvCxnSpPr>
          <p:nvPr/>
        </p:nvCxnSpPr>
        <p:spPr>
          <a:xfrm flipV="1">
            <a:off x="523488" y="4639142"/>
            <a:ext cx="0" cy="2070058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1053737" y="630178"/>
            <a:ext cx="3347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chemeClr val="accent4">
                    <a:lumMod val="75000"/>
                  </a:schemeClr>
                </a:solidFill>
              </a:rPr>
              <a:t>ELECTRONIC FLIGHT BAG</a:t>
            </a:r>
            <a:endParaRPr lang="tr-TR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975360" y="1024470"/>
            <a:ext cx="9692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10" name="Metin kutusu 9"/>
          <p:cNvSpPr txBox="1"/>
          <p:nvPr/>
        </p:nvSpPr>
        <p:spPr>
          <a:xfrm rot="16200000">
            <a:off x="-1276186" y="4909527"/>
            <a:ext cx="31992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10.EFB TRANSITION PROCESS</a:t>
            </a:r>
            <a:endParaRPr lang="tr-TR" sz="2000" dirty="0"/>
          </a:p>
        </p:txBody>
      </p:sp>
      <p:graphicFrame>
        <p:nvGraphicFramePr>
          <p:cNvPr id="11" name="Diyagram 10"/>
          <p:cNvGraphicFramePr/>
          <p:nvPr>
            <p:extLst>
              <p:ext uri="{D42A27DB-BD31-4B8C-83A1-F6EECF244321}">
                <p14:modId xmlns:p14="http://schemas.microsoft.com/office/powerpoint/2010/main" val="1617951528"/>
              </p:ext>
            </p:extLst>
          </p:nvPr>
        </p:nvGraphicFramePr>
        <p:xfrm>
          <a:off x="2419350" y="1775308"/>
          <a:ext cx="6096000" cy="4142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28665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407D650D-265A-88E1-79D9-8E0B7679EF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299" y="655396"/>
            <a:ext cx="1150706" cy="745020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B36A2ECE-8F68-8DF0-9BA5-10E3C8D8C4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4950823" y="3013501"/>
            <a:ext cx="2499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 smtClean="0">
                <a:solidFill>
                  <a:schemeClr val="accent4">
                    <a:lumMod val="75000"/>
                  </a:schemeClr>
                </a:solidFill>
              </a:rPr>
              <a:t>THANKS</a:t>
            </a:r>
            <a:endParaRPr lang="tr-TR" sz="48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98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A512CD05-FB97-AD06-DB16-80F55C5D7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407D650D-265A-88E1-79D9-8E0B7679EF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294" y="377343"/>
            <a:ext cx="1150706" cy="745020"/>
          </a:xfrm>
          <a:prstGeom prst="rect">
            <a:avLst/>
          </a:prstGeom>
        </p:spPr>
      </p:pic>
      <p:cxnSp>
        <p:nvCxnSpPr>
          <p:cNvPr id="6" name="Düz Bağlayıcı 5">
            <a:extLst>
              <a:ext uri="{FF2B5EF4-FFF2-40B4-BE49-F238E27FC236}">
                <a16:creationId xmlns="" xmlns:a16="http://schemas.microsoft.com/office/drawing/2014/main" id="{778FC62B-34E9-3AC4-F31E-252409D140E3}"/>
              </a:ext>
            </a:extLst>
          </p:cNvPr>
          <p:cNvCxnSpPr>
            <a:cxnSpLocks/>
          </p:cNvCxnSpPr>
          <p:nvPr/>
        </p:nvCxnSpPr>
        <p:spPr>
          <a:xfrm>
            <a:off x="4044266" y="835400"/>
            <a:ext cx="6235028" cy="0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13">
            <a:extLst>
              <a:ext uri="{FF2B5EF4-FFF2-40B4-BE49-F238E27FC236}">
                <a16:creationId xmlns="" xmlns:a16="http://schemas.microsoft.com/office/drawing/2014/main" id="{079196E9-9B4E-63C8-DA00-2DCA4ABE8872}"/>
              </a:ext>
            </a:extLst>
          </p:cNvPr>
          <p:cNvCxnSpPr>
            <a:cxnSpLocks/>
          </p:cNvCxnSpPr>
          <p:nvPr/>
        </p:nvCxnSpPr>
        <p:spPr>
          <a:xfrm flipV="1">
            <a:off x="523488" y="4639142"/>
            <a:ext cx="0" cy="2070058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1053737" y="630178"/>
            <a:ext cx="3347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chemeClr val="accent4">
                    <a:lumMod val="75000"/>
                  </a:schemeClr>
                </a:solidFill>
              </a:rPr>
              <a:t>ELECTRONIC FLIGHT BAG</a:t>
            </a:r>
            <a:endParaRPr lang="tr-TR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53737" y="1122363"/>
            <a:ext cx="96926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err="1"/>
              <a:t>Our</a:t>
            </a:r>
            <a:r>
              <a:rPr lang="tr-TR" sz="1600" b="1" dirty="0"/>
              <a:t> EFB </a:t>
            </a:r>
            <a:r>
              <a:rPr lang="tr-TR" sz="1600" b="1" dirty="0" err="1"/>
              <a:t>System</a:t>
            </a:r>
            <a:r>
              <a:rPr lang="tr-TR" sz="1600" b="1" dirty="0"/>
              <a:t> is </a:t>
            </a:r>
            <a:r>
              <a:rPr lang="tr-TR" sz="1600" b="1" dirty="0" err="1"/>
              <a:t>based</a:t>
            </a:r>
            <a:r>
              <a:rPr lang="tr-TR" sz="1600" b="1" dirty="0"/>
              <a:t> on:</a:t>
            </a:r>
          </a:p>
          <a:p>
            <a:pPr lvl="1"/>
            <a:r>
              <a:rPr lang="tr-TR" sz="1600" dirty="0"/>
              <a:t>EFB </a:t>
            </a:r>
            <a:r>
              <a:rPr lang="tr-TR" sz="1600" dirty="0" err="1"/>
              <a:t>Policy</a:t>
            </a:r>
            <a:r>
              <a:rPr lang="tr-TR" sz="1600" dirty="0"/>
              <a:t>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Procedures</a:t>
            </a:r>
            <a:r>
              <a:rPr lang="tr-TR" sz="1600" dirty="0"/>
              <a:t> Manual</a:t>
            </a:r>
          </a:p>
          <a:p>
            <a:pPr lvl="1"/>
            <a:r>
              <a:rPr lang="tr-TR" sz="1600" dirty="0"/>
              <a:t>OM </a:t>
            </a:r>
            <a:r>
              <a:rPr lang="tr-TR" sz="1600" dirty="0" err="1"/>
              <a:t>Part</a:t>
            </a:r>
            <a:r>
              <a:rPr lang="tr-TR" sz="1600" dirty="0"/>
              <a:t> A – </a:t>
            </a:r>
            <a:r>
              <a:rPr lang="tr-TR" sz="1600" dirty="0" err="1"/>
              <a:t>Chapter</a:t>
            </a:r>
            <a:r>
              <a:rPr lang="tr-TR" sz="1600" dirty="0"/>
              <a:t> 8, EFB </a:t>
            </a:r>
            <a:r>
              <a:rPr lang="tr-TR" sz="1600" dirty="0" err="1"/>
              <a:t>Section</a:t>
            </a:r>
            <a:endParaRPr lang="tr-TR" sz="1600" dirty="0"/>
          </a:p>
          <a:p>
            <a:pPr lvl="1"/>
            <a:endParaRPr lang="tr-TR" sz="1600" dirty="0"/>
          </a:p>
          <a:p>
            <a:r>
              <a:rPr lang="tr-TR" sz="1600" b="1" dirty="0"/>
              <a:t>Trial </a:t>
            </a:r>
            <a:r>
              <a:rPr lang="tr-TR" sz="1600" b="1" dirty="0" err="1"/>
              <a:t>Period</a:t>
            </a:r>
            <a:r>
              <a:rPr lang="tr-TR" sz="1600" b="1" dirty="0"/>
              <a:t>: </a:t>
            </a:r>
            <a:r>
              <a:rPr lang="tr-TR" sz="1600" b="1" dirty="0" err="1"/>
              <a:t>March</a:t>
            </a:r>
            <a:r>
              <a:rPr lang="tr-TR" sz="1600" b="1" dirty="0"/>
              <a:t> – </a:t>
            </a:r>
            <a:r>
              <a:rPr lang="tr-TR" sz="1600" b="1" dirty="0" err="1"/>
              <a:t>October</a:t>
            </a:r>
            <a:r>
              <a:rPr lang="tr-TR" sz="1600" b="1" dirty="0"/>
              <a:t> 2023</a:t>
            </a:r>
          </a:p>
          <a:p>
            <a:pPr lvl="1"/>
            <a:r>
              <a:rPr lang="tr-TR" sz="1600" u="sng" dirty="0" err="1"/>
              <a:t>Both</a:t>
            </a:r>
            <a:r>
              <a:rPr lang="tr-TR" sz="1600" u="sng" dirty="0"/>
              <a:t> hard </a:t>
            </a:r>
            <a:r>
              <a:rPr lang="tr-TR" sz="1600" u="sng" dirty="0" err="1"/>
              <a:t>copy</a:t>
            </a:r>
            <a:r>
              <a:rPr lang="tr-TR" sz="1600" u="sng" dirty="0"/>
              <a:t> </a:t>
            </a:r>
            <a:r>
              <a:rPr lang="tr-TR" sz="1600" u="sng" dirty="0" err="1"/>
              <a:t>and</a:t>
            </a:r>
            <a:r>
              <a:rPr lang="tr-TR" sz="1600" u="sng" dirty="0"/>
              <a:t> EFB </a:t>
            </a:r>
            <a:r>
              <a:rPr lang="tr-TR" sz="1600" u="sng" dirty="0" err="1"/>
              <a:t>will</a:t>
            </a:r>
            <a:r>
              <a:rPr lang="tr-TR" sz="1600" u="sng" dirty="0"/>
              <a:t> be </a:t>
            </a:r>
            <a:r>
              <a:rPr lang="tr-TR" sz="1600" u="sng" dirty="0" err="1"/>
              <a:t>used</a:t>
            </a:r>
            <a:r>
              <a:rPr lang="tr-TR" sz="1600" u="sng" dirty="0"/>
              <a:t> </a:t>
            </a:r>
            <a:r>
              <a:rPr lang="tr-TR" sz="1600" u="sng" dirty="0" err="1"/>
              <a:t>together</a:t>
            </a:r>
            <a:r>
              <a:rPr lang="tr-TR" sz="1600" u="sng" dirty="0"/>
              <a:t>. </a:t>
            </a:r>
          </a:p>
          <a:p>
            <a:pPr lvl="1"/>
            <a:r>
              <a:rPr lang="tr-TR" sz="1600" dirty="0" err="1"/>
              <a:t>There</a:t>
            </a:r>
            <a:r>
              <a:rPr lang="tr-TR" sz="1600" dirty="0"/>
              <a:t> </a:t>
            </a:r>
            <a:r>
              <a:rPr lang="tr-TR" sz="1600" dirty="0" err="1"/>
              <a:t>are</a:t>
            </a:r>
            <a:r>
              <a:rPr lang="tr-TR" sz="1600" dirty="0"/>
              <a:t> </a:t>
            </a:r>
            <a:r>
              <a:rPr lang="tr-TR" sz="1600" dirty="0" err="1"/>
              <a:t>forms</a:t>
            </a:r>
            <a:r>
              <a:rPr lang="tr-TR" sz="1600" dirty="0"/>
              <a:t> </a:t>
            </a:r>
            <a:r>
              <a:rPr lang="tr-TR" sz="1600" dirty="0" err="1"/>
              <a:t>to</a:t>
            </a:r>
            <a:r>
              <a:rPr lang="tr-TR" sz="1600" dirty="0"/>
              <a:t> be </a:t>
            </a:r>
            <a:r>
              <a:rPr lang="tr-TR" sz="1600" dirty="0" err="1"/>
              <a:t>filled</a:t>
            </a:r>
            <a:r>
              <a:rPr lang="tr-TR" sz="1600" dirty="0"/>
              <a:t> </a:t>
            </a:r>
            <a:r>
              <a:rPr lang="tr-TR" sz="1600" dirty="0" err="1"/>
              <a:t>out</a:t>
            </a:r>
            <a:r>
              <a:rPr lang="tr-TR" sz="1600" dirty="0"/>
              <a:t> </a:t>
            </a:r>
            <a:r>
              <a:rPr lang="tr-TR" sz="1600" dirty="0" err="1"/>
              <a:t>during</a:t>
            </a:r>
            <a:r>
              <a:rPr lang="tr-TR" sz="1600" dirty="0"/>
              <a:t> </a:t>
            </a:r>
            <a:r>
              <a:rPr lang="tr-TR" sz="1600" dirty="0" err="1"/>
              <a:t>flight</a:t>
            </a:r>
            <a:r>
              <a:rPr lang="tr-TR" sz="1600" dirty="0"/>
              <a:t>.</a:t>
            </a:r>
          </a:p>
        </p:txBody>
      </p:sp>
      <p:sp>
        <p:nvSpPr>
          <p:cNvPr id="10" name="Metin kutusu 9"/>
          <p:cNvSpPr txBox="1"/>
          <p:nvPr/>
        </p:nvSpPr>
        <p:spPr>
          <a:xfrm rot="16200000">
            <a:off x="-1041486" y="5128836"/>
            <a:ext cx="2760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GENERAL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11636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A512CD05-FB97-AD06-DB16-80F55C5D7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407D650D-265A-88E1-79D9-8E0B7679EF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294" y="377343"/>
            <a:ext cx="1150706" cy="745020"/>
          </a:xfrm>
          <a:prstGeom prst="rect">
            <a:avLst/>
          </a:prstGeom>
        </p:spPr>
      </p:pic>
      <p:cxnSp>
        <p:nvCxnSpPr>
          <p:cNvPr id="6" name="Düz Bağlayıcı 5">
            <a:extLst>
              <a:ext uri="{FF2B5EF4-FFF2-40B4-BE49-F238E27FC236}">
                <a16:creationId xmlns="" xmlns:a16="http://schemas.microsoft.com/office/drawing/2014/main" id="{778FC62B-34E9-3AC4-F31E-252409D140E3}"/>
              </a:ext>
            </a:extLst>
          </p:cNvPr>
          <p:cNvCxnSpPr>
            <a:cxnSpLocks/>
          </p:cNvCxnSpPr>
          <p:nvPr/>
        </p:nvCxnSpPr>
        <p:spPr>
          <a:xfrm>
            <a:off x="4044266" y="835400"/>
            <a:ext cx="6235028" cy="0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13">
            <a:extLst>
              <a:ext uri="{FF2B5EF4-FFF2-40B4-BE49-F238E27FC236}">
                <a16:creationId xmlns="" xmlns:a16="http://schemas.microsoft.com/office/drawing/2014/main" id="{079196E9-9B4E-63C8-DA00-2DCA4ABE8872}"/>
              </a:ext>
            </a:extLst>
          </p:cNvPr>
          <p:cNvCxnSpPr>
            <a:cxnSpLocks/>
          </p:cNvCxnSpPr>
          <p:nvPr/>
        </p:nvCxnSpPr>
        <p:spPr>
          <a:xfrm flipV="1">
            <a:off x="523488" y="4639142"/>
            <a:ext cx="0" cy="2070058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1053737" y="630178"/>
            <a:ext cx="3347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chemeClr val="accent4">
                    <a:lumMod val="75000"/>
                  </a:schemeClr>
                </a:solidFill>
              </a:rPr>
              <a:t>ELECTRONIC FLIGHT BAG</a:t>
            </a:r>
            <a:endParaRPr lang="tr-TR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53737" y="1122363"/>
            <a:ext cx="969264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EFB TEAM (Electronic Flight Bag Team)</a:t>
            </a:r>
            <a:endParaRPr lang="tr-TR" sz="1600" b="1" dirty="0"/>
          </a:p>
          <a:p>
            <a:r>
              <a:rPr lang="en-US" sz="1600" dirty="0"/>
              <a:t> </a:t>
            </a:r>
            <a:endParaRPr lang="tr-TR" sz="1600" dirty="0"/>
          </a:p>
          <a:p>
            <a:r>
              <a:rPr lang="en-US" sz="1600" b="1" dirty="0"/>
              <a:t>EFB ADMINISTRATOR</a:t>
            </a:r>
            <a:r>
              <a:rPr lang="tr-TR" sz="1600" b="1" dirty="0"/>
              <a:t/>
            </a:r>
            <a:br>
              <a:rPr lang="tr-TR" sz="1600" b="1" dirty="0"/>
            </a:br>
            <a:r>
              <a:rPr lang="tr-TR" sz="1600" dirty="0"/>
              <a:t>Bedir İlkay KANOĞLAN</a:t>
            </a:r>
          </a:p>
          <a:p>
            <a:endParaRPr lang="tr-TR" sz="1600" b="1" dirty="0"/>
          </a:p>
          <a:p>
            <a:r>
              <a:rPr lang="en-US" sz="1600" b="1" dirty="0" smtClean="0"/>
              <a:t>COMPLIANCE </a:t>
            </a:r>
            <a:r>
              <a:rPr lang="en-US" sz="1600" b="1" dirty="0"/>
              <a:t>MONITORING MANAGER:</a:t>
            </a:r>
            <a:r>
              <a:rPr lang="tr-TR" sz="1600" dirty="0"/>
              <a:t/>
            </a:r>
            <a:br>
              <a:rPr lang="tr-TR" sz="1600" dirty="0"/>
            </a:br>
            <a:r>
              <a:rPr lang="tr-TR" sz="1600" dirty="0" err="1"/>
              <a:t>R.İlker</a:t>
            </a:r>
            <a:r>
              <a:rPr lang="tr-TR" sz="1600" dirty="0"/>
              <a:t> KAYTAN</a:t>
            </a:r>
          </a:p>
          <a:p>
            <a:endParaRPr lang="tr-TR" sz="1600" b="1" dirty="0" smtClean="0"/>
          </a:p>
          <a:p>
            <a:r>
              <a:rPr lang="en-US" sz="1600" b="1" dirty="0" smtClean="0"/>
              <a:t>MAINTENANCE</a:t>
            </a:r>
            <a:r>
              <a:rPr lang="en-US" sz="1600" b="1" dirty="0"/>
              <a:t>	</a:t>
            </a:r>
            <a:r>
              <a:rPr lang="tr-TR" sz="1600" b="1" dirty="0"/>
              <a:t/>
            </a:r>
            <a:br>
              <a:rPr lang="tr-TR" sz="1600" b="1" dirty="0"/>
            </a:br>
            <a:r>
              <a:rPr lang="tr-TR" sz="1600" dirty="0"/>
              <a:t>Bülent ŞENEL</a:t>
            </a:r>
          </a:p>
          <a:p>
            <a:endParaRPr lang="tr-TR" sz="1600" b="1" dirty="0" smtClean="0"/>
          </a:p>
          <a:p>
            <a:r>
              <a:rPr lang="en-US" sz="1600" b="1" dirty="0" smtClean="0"/>
              <a:t>DOCUMENT </a:t>
            </a:r>
            <a:r>
              <a:rPr lang="en-US" sz="1600" b="1" dirty="0"/>
              <a:t>SUPERVISOR</a:t>
            </a:r>
            <a:r>
              <a:rPr lang="en-US" sz="1600" dirty="0"/>
              <a:t> </a:t>
            </a:r>
            <a:r>
              <a:rPr lang="tr-TR" sz="1600" dirty="0"/>
              <a:t/>
            </a:r>
            <a:br>
              <a:rPr lang="tr-TR" sz="1600" dirty="0"/>
            </a:br>
            <a:r>
              <a:rPr lang="tr-TR" sz="1600" dirty="0"/>
              <a:t>Bedir İlkay KANOĞLAN</a:t>
            </a:r>
          </a:p>
          <a:p>
            <a:endParaRPr lang="tr-TR" sz="1600" b="1" dirty="0" smtClean="0"/>
          </a:p>
          <a:p>
            <a:r>
              <a:rPr lang="en-US" sz="1600" b="1" dirty="0" smtClean="0"/>
              <a:t>Deputy </a:t>
            </a:r>
            <a:r>
              <a:rPr lang="en-US" sz="1600" b="1" dirty="0"/>
              <a:t>EFB Administrator</a:t>
            </a:r>
            <a:r>
              <a:rPr lang="tr-TR" sz="1600" b="1" dirty="0"/>
              <a:t/>
            </a:r>
            <a:br>
              <a:rPr lang="tr-TR" sz="1600" b="1" dirty="0"/>
            </a:br>
            <a:r>
              <a:rPr lang="tr-TR" sz="1600" dirty="0"/>
              <a:t>Zeynep AĞAOĞLU</a:t>
            </a:r>
          </a:p>
        </p:txBody>
      </p:sp>
      <p:sp>
        <p:nvSpPr>
          <p:cNvPr id="10" name="Metin kutusu 9"/>
          <p:cNvSpPr txBox="1"/>
          <p:nvPr/>
        </p:nvSpPr>
        <p:spPr>
          <a:xfrm rot="16200000">
            <a:off x="-1070670" y="4939788"/>
            <a:ext cx="2865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TEAM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09515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A512CD05-FB97-AD06-DB16-80F55C5D7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407D650D-265A-88E1-79D9-8E0B7679EF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294" y="377343"/>
            <a:ext cx="1150706" cy="745020"/>
          </a:xfrm>
          <a:prstGeom prst="rect">
            <a:avLst/>
          </a:prstGeom>
        </p:spPr>
      </p:pic>
      <p:cxnSp>
        <p:nvCxnSpPr>
          <p:cNvPr id="6" name="Düz Bağlayıcı 5">
            <a:extLst>
              <a:ext uri="{FF2B5EF4-FFF2-40B4-BE49-F238E27FC236}">
                <a16:creationId xmlns="" xmlns:a16="http://schemas.microsoft.com/office/drawing/2014/main" id="{778FC62B-34E9-3AC4-F31E-252409D140E3}"/>
              </a:ext>
            </a:extLst>
          </p:cNvPr>
          <p:cNvCxnSpPr>
            <a:cxnSpLocks/>
          </p:cNvCxnSpPr>
          <p:nvPr/>
        </p:nvCxnSpPr>
        <p:spPr>
          <a:xfrm>
            <a:off x="4044266" y="835400"/>
            <a:ext cx="6235028" cy="0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13">
            <a:extLst>
              <a:ext uri="{FF2B5EF4-FFF2-40B4-BE49-F238E27FC236}">
                <a16:creationId xmlns="" xmlns:a16="http://schemas.microsoft.com/office/drawing/2014/main" id="{079196E9-9B4E-63C8-DA00-2DCA4ABE8872}"/>
              </a:ext>
            </a:extLst>
          </p:cNvPr>
          <p:cNvCxnSpPr>
            <a:cxnSpLocks/>
          </p:cNvCxnSpPr>
          <p:nvPr/>
        </p:nvCxnSpPr>
        <p:spPr>
          <a:xfrm flipV="1">
            <a:off x="523488" y="4639142"/>
            <a:ext cx="0" cy="2070058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1053737" y="630178"/>
            <a:ext cx="3347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chemeClr val="accent4">
                    <a:lumMod val="75000"/>
                  </a:schemeClr>
                </a:solidFill>
              </a:rPr>
              <a:t>ELECTRONIC FLIGHT BAG</a:t>
            </a:r>
            <a:endParaRPr lang="tr-TR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182913" y="1017032"/>
            <a:ext cx="9692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10" name="Metin kutusu 9"/>
          <p:cNvSpPr txBox="1"/>
          <p:nvPr/>
        </p:nvSpPr>
        <p:spPr>
          <a:xfrm rot="16200000">
            <a:off x="-1244545" y="4789714"/>
            <a:ext cx="3274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FILE SYSTEM</a:t>
            </a:r>
            <a:endParaRPr lang="tr-TR" dirty="0"/>
          </a:p>
        </p:txBody>
      </p:sp>
      <p:grpSp>
        <p:nvGrpSpPr>
          <p:cNvPr id="11" name="Tuval 35"/>
          <p:cNvGrpSpPr/>
          <p:nvPr/>
        </p:nvGrpSpPr>
        <p:grpSpPr>
          <a:xfrm>
            <a:off x="2644413" y="1755438"/>
            <a:ext cx="6275070" cy="4010328"/>
            <a:chOff x="0" y="0"/>
            <a:chExt cx="5760720" cy="3613785"/>
          </a:xfrm>
        </p:grpSpPr>
        <p:sp>
          <p:nvSpPr>
            <p:cNvPr id="12" name="Dikdörtgen 11"/>
            <p:cNvSpPr/>
            <p:nvPr/>
          </p:nvSpPr>
          <p:spPr>
            <a:xfrm>
              <a:off x="0" y="0"/>
              <a:ext cx="5760720" cy="3613785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100000"/>
                  <a:lumOff val="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13" name="Rectangle 37"/>
            <p:cNvSpPr>
              <a:spLocks noChangeArrowheads="1"/>
            </p:cNvSpPr>
            <p:nvPr/>
          </p:nvSpPr>
          <p:spPr bwMode="auto">
            <a:xfrm>
              <a:off x="1395095" y="2385695"/>
              <a:ext cx="1248410" cy="63436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pPr marL="171450" algn="ctr">
                <a:lnSpc>
                  <a:spcPct val="115000"/>
                </a:lnSpc>
                <a:spcAft>
                  <a:spcPts val="750"/>
                </a:spcAft>
              </a:pPr>
              <a:r>
                <a:rPr lang="tr-TR" sz="750" b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EFB Read Only</a:t>
              </a:r>
              <a:r>
                <a:rPr lang="tr-TR" sz="75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/>
              </a:r>
              <a:br>
                <a:rPr lang="tr-TR" sz="75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tr-TR" sz="75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(GH LAN System)</a:t>
              </a:r>
              <a:endParaRPr lang="tr-T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AutoShape 38"/>
            <p:cNvSpPr>
              <a:spLocks noChangeArrowheads="1"/>
            </p:cNvSpPr>
            <p:nvPr/>
          </p:nvSpPr>
          <p:spPr bwMode="auto">
            <a:xfrm>
              <a:off x="2792095" y="92710"/>
              <a:ext cx="1250950" cy="625475"/>
            </a:xfrm>
            <a:prstGeom prst="doubleWave">
              <a:avLst>
                <a:gd name="adj1" fmla="val 6500"/>
                <a:gd name="adj2" fmla="val 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pPr marL="171450">
                <a:lnSpc>
                  <a:spcPct val="115000"/>
                </a:lnSpc>
                <a:spcAft>
                  <a:spcPts val="750"/>
                </a:spcAft>
              </a:pPr>
              <a:r>
                <a:rPr lang="tr-TR" sz="750" b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EFB Remote</a:t>
              </a:r>
              <a:r>
                <a:rPr lang="tr-TR" sz="75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(On Google Drive)</a:t>
              </a:r>
              <a:endParaRPr lang="tr-T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39"/>
            <p:cNvSpPr>
              <a:spLocks noChangeArrowheads="1"/>
            </p:cNvSpPr>
            <p:nvPr/>
          </p:nvSpPr>
          <p:spPr bwMode="auto">
            <a:xfrm>
              <a:off x="95885" y="99695"/>
              <a:ext cx="1076325" cy="61849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pPr marL="171450" algn="ctr">
                <a:lnSpc>
                  <a:spcPct val="115000"/>
                </a:lnSpc>
                <a:spcAft>
                  <a:spcPts val="750"/>
                </a:spcAft>
              </a:pPr>
              <a:r>
                <a:rPr lang="tr-TR" sz="750" b="1" u="sng" dirty="0">
                  <a:solidFill>
                    <a:srgbClr val="0000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EFB </a:t>
              </a:r>
              <a:r>
                <a:rPr lang="tr-TR" sz="750" b="1" u="sng" dirty="0" err="1">
                  <a:solidFill>
                    <a:srgbClr val="0000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Local</a:t>
              </a:r>
              <a:r>
                <a:rPr lang="tr-TR" sz="75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/>
              </a:r>
              <a:br>
                <a:rPr lang="tr-TR" sz="75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tr-TR" sz="75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(An </a:t>
              </a:r>
              <a:r>
                <a:rPr lang="tr-TR" sz="750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Isolated</a:t>
              </a:r>
              <a:r>
                <a:rPr lang="tr-TR" sz="75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Directory)</a:t>
              </a:r>
              <a:endParaRPr lang="tr-TR" sz="8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42"/>
            <p:cNvSpPr>
              <a:spLocks noChangeArrowheads="1"/>
            </p:cNvSpPr>
            <p:nvPr/>
          </p:nvSpPr>
          <p:spPr bwMode="auto">
            <a:xfrm>
              <a:off x="5043805" y="413385"/>
              <a:ext cx="457200" cy="4476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pPr marL="171450">
                <a:lnSpc>
                  <a:spcPct val="115000"/>
                </a:lnSpc>
                <a:spcAft>
                  <a:spcPts val="750"/>
                </a:spcAft>
              </a:pPr>
              <a:r>
                <a:rPr lang="tr-TR" sz="75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iPad</a:t>
              </a:r>
              <a:endParaRPr lang="tr-T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43"/>
            <p:cNvSpPr>
              <a:spLocks noChangeArrowheads="1"/>
            </p:cNvSpPr>
            <p:nvPr/>
          </p:nvSpPr>
          <p:spPr bwMode="auto">
            <a:xfrm>
              <a:off x="5043805" y="1118235"/>
              <a:ext cx="457835" cy="447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pPr marL="171450">
                <a:lnSpc>
                  <a:spcPct val="115000"/>
                </a:lnSpc>
                <a:spcAft>
                  <a:spcPts val="750"/>
                </a:spcAft>
              </a:pPr>
              <a:r>
                <a:rPr lang="tr-TR" sz="825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iPad</a:t>
              </a:r>
            </a:p>
          </p:txBody>
        </p:sp>
        <p:sp>
          <p:nvSpPr>
            <p:cNvPr id="18" name="Rectangle 44"/>
            <p:cNvSpPr>
              <a:spLocks noChangeArrowheads="1"/>
            </p:cNvSpPr>
            <p:nvPr/>
          </p:nvSpPr>
          <p:spPr bwMode="auto">
            <a:xfrm>
              <a:off x="5043805" y="1823085"/>
              <a:ext cx="457835" cy="447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pPr marL="171450">
                <a:lnSpc>
                  <a:spcPct val="115000"/>
                </a:lnSpc>
                <a:spcAft>
                  <a:spcPts val="750"/>
                </a:spcAft>
              </a:pPr>
              <a:r>
                <a:rPr lang="tr-TR" sz="825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iPad</a:t>
              </a:r>
            </a:p>
          </p:txBody>
        </p:sp>
        <p:sp>
          <p:nvSpPr>
            <p:cNvPr id="19" name="Rectangle 45"/>
            <p:cNvSpPr>
              <a:spLocks noChangeArrowheads="1"/>
            </p:cNvSpPr>
            <p:nvPr/>
          </p:nvSpPr>
          <p:spPr bwMode="auto">
            <a:xfrm>
              <a:off x="5043170" y="2556510"/>
              <a:ext cx="457835" cy="447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pPr marL="171450">
                <a:lnSpc>
                  <a:spcPct val="115000"/>
                </a:lnSpc>
                <a:spcAft>
                  <a:spcPts val="750"/>
                </a:spcAft>
              </a:pPr>
              <a:r>
                <a:rPr lang="tr-TR" sz="825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iPad</a:t>
              </a:r>
            </a:p>
          </p:txBody>
        </p:sp>
        <p:cxnSp>
          <p:nvCxnSpPr>
            <p:cNvPr id="20" name="AutoShape 46"/>
            <p:cNvCxnSpPr>
              <a:cxnSpLocks noChangeShapeType="1"/>
              <a:stCxn id="14" idx="3"/>
              <a:endCxn id="16" idx="1"/>
            </p:cNvCxnSpPr>
            <p:nvPr/>
          </p:nvCxnSpPr>
          <p:spPr bwMode="auto">
            <a:xfrm>
              <a:off x="4043045" y="405765"/>
              <a:ext cx="1000760" cy="2317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AutoShape 47"/>
            <p:cNvCxnSpPr>
              <a:cxnSpLocks noChangeShapeType="1"/>
              <a:stCxn id="14" idx="3"/>
              <a:endCxn id="17" idx="1"/>
            </p:cNvCxnSpPr>
            <p:nvPr/>
          </p:nvCxnSpPr>
          <p:spPr bwMode="auto">
            <a:xfrm>
              <a:off x="4043045" y="405765"/>
              <a:ext cx="1000760" cy="9366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48"/>
            <p:cNvCxnSpPr>
              <a:cxnSpLocks noChangeShapeType="1"/>
              <a:stCxn id="14" idx="3"/>
              <a:endCxn id="18" idx="1"/>
            </p:cNvCxnSpPr>
            <p:nvPr/>
          </p:nvCxnSpPr>
          <p:spPr bwMode="auto">
            <a:xfrm>
              <a:off x="4043045" y="405765"/>
              <a:ext cx="1000760" cy="16414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49"/>
            <p:cNvCxnSpPr>
              <a:cxnSpLocks noChangeShapeType="1"/>
              <a:stCxn id="14" idx="3"/>
              <a:endCxn id="19" idx="1"/>
            </p:cNvCxnSpPr>
            <p:nvPr/>
          </p:nvCxnSpPr>
          <p:spPr bwMode="auto">
            <a:xfrm>
              <a:off x="4043045" y="405765"/>
              <a:ext cx="1000125" cy="23749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" name="Rectangle 51"/>
            <p:cNvSpPr>
              <a:spLocks noChangeArrowheads="1"/>
            </p:cNvSpPr>
            <p:nvPr/>
          </p:nvSpPr>
          <p:spPr bwMode="auto">
            <a:xfrm>
              <a:off x="95885" y="2385695"/>
              <a:ext cx="1076325" cy="61849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pPr marL="171450" algn="ctr">
                <a:lnSpc>
                  <a:spcPct val="115000"/>
                </a:lnSpc>
                <a:spcAft>
                  <a:spcPts val="750"/>
                </a:spcAft>
              </a:pPr>
              <a:r>
                <a:rPr lang="tr-TR" sz="75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Compliance Monitoring</a:t>
              </a:r>
              <a:endParaRPr lang="tr-T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5" name="AutoShape 52"/>
            <p:cNvCxnSpPr>
              <a:cxnSpLocks noChangeShapeType="1"/>
              <a:stCxn id="24" idx="0"/>
              <a:endCxn id="15" idx="2"/>
            </p:cNvCxnSpPr>
            <p:nvPr/>
          </p:nvCxnSpPr>
          <p:spPr bwMode="auto">
            <a:xfrm flipV="1">
              <a:off x="634365" y="718185"/>
              <a:ext cx="635" cy="16675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Text Box 54"/>
            <p:cNvSpPr txBox="1">
              <a:spLocks noChangeArrowheads="1"/>
            </p:cNvSpPr>
            <p:nvPr/>
          </p:nvSpPr>
          <p:spPr bwMode="auto">
            <a:xfrm>
              <a:off x="1271905" y="228600"/>
              <a:ext cx="1520190" cy="48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pPr marL="171450" algn="ctr">
                <a:lnSpc>
                  <a:spcPct val="115000"/>
                </a:lnSpc>
                <a:spcAft>
                  <a:spcPts val="750"/>
                </a:spcAft>
              </a:pPr>
              <a:r>
                <a:rPr lang="tr-TR" sz="675" b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2-Way Synchronize</a:t>
              </a:r>
              <a:br>
                <a:rPr lang="tr-TR" sz="675" b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tr-TR" sz="675" b="1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For Distribution</a:t>
              </a:r>
              <a:endParaRPr lang="tr-T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 Box 55"/>
            <p:cNvSpPr txBox="1">
              <a:spLocks noChangeArrowheads="1"/>
            </p:cNvSpPr>
            <p:nvPr/>
          </p:nvSpPr>
          <p:spPr bwMode="auto">
            <a:xfrm>
              <a:off x="0" y="1565910"/>
              <a:ext cx="762000" cy="384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pPr marL="171450" algn="ctr">
                <a:lnSpc>
                  <a:spcPct val="115000"/>
                </a:lnSpc>
                <a:spcAft>
                  <a:spcPts val="750"/>
                </a:spcAft>
              </a:pPr>
              <a:r>
                <a:rPr lang="tr-TR" sz="675" b="1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Access &amp; Monitor</a:t>
              </a:r>
              <a:endParaRPr lang="tr-T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 Box 56"/>
            <p:cNvSpPr txBox="1">
              <a:spLocks noChangeArrowheads="1"/>
            </p:cNvSpPr>
            <p:nvPr/>
          </p:nvSpPr>
          <p:spPr bwMode="auto">
            <a:xfrm>
              <a:off x="3843655" y="1506220"/>
              <a:ext cx="762000" cy="641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pPr marL="171450" algn="ctr">
                <a:lnSpc>
                  <a:spcPct val="115000"/>
                </a:lnSpc>
                <a:spcAft>
                  <a:spcPts val="750"/>
                </a:spcAft>
              </a:pPr>
              <a:r>
                <a:rPr lang="tr-TR" sz="675" b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1-Way </a:t>
              </a:r>
              <a:br>
                <a:rPr lang="tr-TR" sz="675" b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tr-TR" sz="675" b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Synchronize(Echo)</a:t>
              </a:r>
              <a:endParaRPr lang="tr-T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AutoShape 58"/>
            <p:cNvSpPr>
              <a:spLocks/>
            </p:cNvSpPr>
            <p:nvPr/>
          </p:nvSpPr>
          <p:spPr bwMode="auto">
            <a:xfrm rot="16200000">
              <a:off x="1264920" y="1920875"/>
              <a:ext cx="210820" cy="2546350"/>
            </a:xfrm>
            <a:prstGeom prst="leftBrace">
              <a:avLst>
                <a:gd name="adj1" fmla="val 10065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tr-TR" sz="1350"/>
            </a:p>
          </p:txBody>
        </p:sp>
        <p:sp>
          <p:nvSpPr>
            <p:cNvPr id="30" name="AutoShape 59"/>
            <p:cNvSpPr>
              <a:spLocks/>
            </p:cNvSpPr>
            <p:nvPr/>
          </p:nvSpPr>
          <p:spPr bwMode="auto">
            <a:xfrm rot="16200000">
              <a:off x="4124325" y="1915795"/>
              <a:ext cx="210820" cy="2546350"/>
            </a:xfrm>
            <a:prstGeom prst="leftBrace">
              <a:avLst>
                <a:gd name="adj1" fmla="val 10065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tr-TR" sz="1350"/>
            </a:p>
          </p:txBody>
        </p:sp>
        <p:sp>
          <p:nvSpPr>
            <p:cNvPr id="31" name="Text Box 64"/>
            <p:cNvSpPr txBox="1">
              <a:spLocks noChangeArrowheads="1"/>
            </p:cNvSpPr>
            <p:nvPr/>
          </p:nvSpPr>
          <p:spPr bwMode="auto">
            <a:xfrm>
              <a:off x="1038860" y="1282065"/>
              <a:ext cx="1118870" cy="541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pPr marL="171450" algn="ctr">
                <a:lnSpc>
                  <a:spcPct val="115000"/>
                </a:lnSpc>
                <a:spcAft>
                  <a:spcPts val="750"/>
                </a:spcAft>
              </a:pPr>
              <a:r>
                <a:rPr lang="tr-TR" sz="675" b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 Way Sync (Echo)</a:t>
              </a:r>
              <a:br>
                <a:rPr lang="tr-TR" sz="675" b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tr-TR" sz="675" b="1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For Back-Up</a:t>
              </a:r>
              <a:endParaRPr lang="tr-T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2" name="AutoShape 65"/>
            <p:cNvCxnSpPr>
              <a:cxnSpLocks noChangeShapeType="1"/>
              <a:stCxn id="15" idx="2"/>
              <a:endCxn id="13" idx="1"/>
            </p:cNvCxnSpPr>
            <p:nvPr/>
          </p:nvCxnSpPr>
          <p:spPr bwMode="auto">
            <a:xfrm>
              <a:off x="634365" y="718185"/>
              <a:ext cx="760730" cy="19850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68"/>
            <p:cNvCxnSpPr>
              <a:cxnSpLocks noChangeShapeType="1"/>
            </p:cNvCxnSpPr>
            <p:nvPr/>
          </p:nvCxnSpPr>
          <p:spPr bwMode="auto">
            <a:xfrm flipV="1">
              <a:off x="1172210" y="254635"/>
              <a:ext cx="1619885" cy="3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72052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A512CD05-FB97-AD06-DB16-80F55C5D7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407D650D-265A-88E1-79D9-8E0B7679EF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294" y="377343"/>
            <a:ext cx="1150706" cy="745020"/>
          </a:xfrm>
          <a:prstGeom prst="rect">
            <a:avLst/>
          </a:prstGeom>
        </p:spPr>
      </p:pic>
      <p:cxnSp>
        <p:nvCxnSpPr>
          <p:cNvPr id="6" name="Düz Bağlayıcı 5">
            <a:extLst>
              <a:ext uri="{FF2B5EF4-FFF2-40B4-BE49-F238E27FC236}">
                <a16:creationId xmlns="" xmlns:a16="http://schemas.microsoft.com/office/drawing/2014/main" id="{778FC62B-34E9-3AC4-F31E-252409D140E3}"/>
              </a:ext>
            </a:extLst>
          </p:cNvPr>
          <p:cNvCxnSpPr>
            <a:cxnSpLocks/>
          </p:cNvCxnSpPr>
          <p:nvPr/>
        </p:nvCxnSpPr>
        <p:spPr>
          <a:xfrm>
            <a:off x="4044266" y="835400"/>
            <a:ext cx="6235028" cy="0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13">
            <a:extLst>
              <a:ext uri="{FF2B5EF4-FFF2-40B4-BE49-F238E27FC236}">
                <a16:creationId xmlns="" xmlns:a16="http://schemas.microsoft.com/office/drawing/2014/main" id="{079196E9-9B4E-63C8-DA00-2DCA4ABE8872}"/>
              </a:ext>
            </a:extLst>
          </p:cNvPr>
          <p:cNvCxnSpPr>
            <a:cxnSpLocks/>
          </p:cNvCxnSpPr>
          <p:nvPr/>
        </p:nvCxnSpPr>
        <p:spPr>
          <a:xfrm flipV="1">
            <a:off x="523488" y="4639142"/>
            <a:ext cx="0" cy="2070058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1053737" y="630178"/>
            <a:ext cx="3347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chemeClr val="accent4">
                    <a:lumMod val="75000"/>
                  </a:schemeClr>
                </a:solidFill>
              </a:rPr>
              <a:t>ELECTRONIC FLIGHT BAG</a:t>
            </a:r>
            <a:endParaRPr lang="tr-TR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53737" y="1122363"/>
            <a:ext cx="96926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/>
              <a:t>4. EFB Main </a:t>
            </a:r>
            <a:r>
              <a:rPr lang="tr-TR" sz="1600" b="1" dirty="0" err="1" smtClean="0"/>
              <a:t>Procedures</a:t>
            </a:r>
            <a:endParaRPr lang="tr-TR" sz="16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b="1" dirty="0"/>
              <a:t>EFB </a:t>
            </a:r>
            <a:r>
              <a:rPr lang="tr-TR" sz="1600" b="1" dirty="0" err="1"/>
              <a:t>System</a:t>
            </a:r>
            <a:r>
              <a:rPr lang="tr-TR" sz="1600" b="1" dirty="0"/>
              <a:t> </a:t>
            </a:r>
            <a:r>
              <a:rPr lang="tr-TR" sz="1600" b="1" dirty="0" err="1" smtClean="0"/>
              <a:t>Structure</a:t>
            </a:r>
            <a:endParaRPr lang="tr-TR" sz="16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b="1" dirty="0" smtClean="0"/>
              <a:t>EFB </a:t>
            </a:r>
            <a:r>
              <a:rPr lang="tr-TR" sz="1600" b="1" dirty="0" err="1"/>
              <a:t>System’s</a:t>
            </a:r>
            <a:r>
              <a:rPr lang="tr-TR" sz="1600" b="1" dirty="0"/>
              <a:t> </a:t>
            </a:r>
            <a:r>
              <a:rPr lang="tr-TR" sz="1600" b="1" dirty="0" err="1" smtClean="0"/>
              <a:t>Restrictiveness</a:t>
            </a:r>
            <a:endParaRPr lang="tr-TR" sz="16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b="1" dirty="0" err="1" smtClean="0"/>
              <a:t>Equipment</a:t>
            </a:r>
            <a:endParaRPr lang="tr-TR" sz="16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b="1" dirty="0" smtClean="0"/>
              <a:t>Applications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b="1" dirty="0" smtClean="0"/>
              <a:t>Data </a:t>
            </a:r>
            <a:r>
              <a:rPr lang="tr-TR" sz="1600" b="1" dirty="0"/>
              <a:t>Management</a:t>
            </a:r>
          </a:p>
          <a:p>
            <a:endParaRPr lang="tr-TR" sz="1600" b="1" dirty="0" smtClean="0"/>
          </a:p>
          <a:p>
            <a:r>
              <a:rPr lang="tr-TR" sz="1600" b="1" dirty="0" smtClean="0"/>
              <a:t>5</a:t>
            </a:r>
            <a:r>
              <a:rPr lang="tr-TR" sz="1600" b="1" dirty="0"/>
              <a:t>. </a:t>
            </a:r>
            <a:r>
              <a:rPr lang="tr-TR" sz="1600" b="1" dirty="0" err="1"/>
              <a:t>Equipment</a:t>
            </a:r>
            <a:r>
              <a:rPr lang="tr-TR" sz="1600" b="1" dirty="0"/>
              <a:t> </a:t>
            </a:r>
            <a:r>
              <a:rPr lang="tr-TR" sz="1600" b="1" dirty="0" err="1"/>
              <a:t>and</a:t>
            </a:r>
            <a:r>
              <a:rPr lang="tr-TR" sz="1600" b="1" dirty="0"/>
              <a:t> Data Management</a:t>
            </a:r>
          </a:p>
          <a:p>
            <a:endParaRPr lang="tr-TR" sz="1600" b="1" dirty="0" smtClean="0"/>
          </a:p>
          <a:p>
            <a:r>
              <a:rPr lang="tr-TR" sz="1600" b="1" dirty="0" smtClean="0"/>
              <a:t>6</a:t>
            </a:r>
            <a:r>
              <a:rPr lang="tr-TR" sz="1600" b="1" dirty="0"/>
              <a:t>. Software Management</a:t>
            </a:r>
          </a:p>
          <a:p>
            <a:endParaRPr lang="tr-TR" sz="1600" b="1" dirty="0" smtClean="0"/>
          </a:p>
          <a:p>
            <a:r>
              <a:rPr lang="tr-TR" sz="1600" b="1" dirty="0" smtClean="0"/>
              <a:t>7</a:t>
            </a:r>
            <a:r>
              <a:rPr lang="tr-TR" sz="1600" b="1" dirty="0"/>
              <a:t>. Flight </a:t>
            </a:r>
            <a:r>
              <a:rPr lang="tr-TR" sz="1600" b="1" dirty="0" err="1"/>
              <a:t>Crew</a:t>
            </a:r>
            <a:r>
              <a:rPr lang="tr-TR" sz="1600" b="1" dirty="0"/>
              <a:t> </a:t>
            </a:r>
            <a:r>
              <a:rPr lang="tr-TR" sz="1600" b="1" dirty="0" err="1"/>
              <a:t>and</a:t>
            </a:r>
            <a:r>
              <a:rPr lang="tr-TR" sz="1600" b="1" dirty="0"/>
              <a:t> </a:t>
            </a:r>
            <a:r>
              <a:rPr lang="tr-TR" sz="1600" b="1" dirty="0" err="1"/>
              <a:t>Dispatch</a:t>
            </a:r>
            <a:r>
              <a:rPr lang="tr-TR" sz="1600" b="1" dirty="0"/>
              <a:t> </a:t>
            </a:r>
            <a:r>
              <a:rPr lang="tr-TR" sz="1600" b="1" dirty="0" err="1"/>
              <a:t>Conditions</a:t>
            </a:r>
            <a:endParaRPr lang="tr-TR" sz="1600" b="1" dirty="0"/>
          </a:p>
          <a:p>
            <a:endParaRPr lang="tr-TR" sz="1600" b="1" dirty="0" smtClean="0"/>
          </a:p>
          <a:p>
            <a:r>
              <a:rPr lang="tr-TR" sz="1600" b="1" dirty="0" smtClean="0"/>
              <a:t>8</a:t>
            </a:r>
            <a:r>
              <a:rPr lang="tr-TR" sz="1600" b="1" dirty="0"/>
              <a:t>. </a:t>
            </a:r>
            <a:r>
              <a:rPr lang="tr-TR" sz="1600" b="1" dirty="0" err="1"/>
              <a:t>Maintenance</a:t>
            </a:r>
            <a:r>
              <a:rPr lang="tr-TR" sz="1600" b="1" dirty="0"/>
              <a:t> </a:t>
            </a:r>
            <a:r>
              <a:rPr lang="tr-TR" sz="1600" b="1" dirty="0" err="1"/>
              <a:t>Issues</a:t>
            </a:r>
            <a:endParaRPr lang="tr-TR" sz="1600" b="1" dirty="0"/>
          </a:p>
          <a:p>
            <a:endParaRPr lang="tr-TR" sz="1600" b="1" dirty="0" smtClean="0"/>
          </a:p>
          <a:p>
            <a:r>
              <a:rPr lang="tr-TR" sz="1600" b="1" dirty="0" smtClean="0"/>
              <a:t>9</a:t>
            </a:r>
            <a:r>
              <a:rPr lang="tr-TR" sz="1600" b="1" dirty="0"/>
              <a:t>. EFB Security </a:t>
            </a:r>
            <a:r>
              <a:rPr lang="tr-TR" sz="1600" b="1" dirty="0" err="1"/>
              <a:t>Aspects</a:t>
            </a:r>
            <a:endParaRPr lang="tr-TR" sz="1600" b="1" dirty="0"/>
          </a:p>
          <a:p>
            <a:endParaRPr lang="tr-TR" sz="1600" b="1" dirty="0" smtClean="0"/>
          </a:p>
          <a:p>
            <a:r>
              <a:rPr lang="tr-TR" sz="1600" b="1" dirty="0" smtClean="0"/>
              <a:t>10</a:t>
            </a:r>
            <a:r>
              <a:rPr lang="tr-TR" sz="1600" b="1" dirty="0"/>
              <a:t>. </a:t>
            </a:r>
            <a:r>
              <a:rPr lang="tr-TR" sz="1600" b="1" dirty="0" err="1"/>
              <a:t>Transition</a:t>
            </a:r>
            <a:r>
              <a:rPr lang="tr-TR" sz="1600" b="1" dirty="0"/>
              <a:t> </a:t>
            </a:r>
            <a:r>
              <a:rPr lang="tr-TR" sz="1600" b="1" dirty="0" err="1"/>
              <a:t>Period</a:t>
            </a:r>
            <a:endParaRPr lang="tr-TR" sz="1600" b="1" dirty="0"/>
          </a:p>
          <a:p>
            <a:endParaRPr lang="tr-TR" sz="1600" b="1" dirty="0" smtClean="0"/>
          </a:p>
          <a:p>
            <a:r>
              <a:rPr lang="tr-TR" sz="1600" b="1" dirty="0" smtClean="0"/>
              <a:t>11</a:t>
            </a:r>
            <a:r>
              <a:rPr lang="tr-TR" sz="1600" b="1" dirty="0"/>
              <a:t>. </a:t>
            </a:r>
            <a:r>
              <a:rPr lang="tr-TR" sz="1600" b="1" dirty="0" err="1"/>
              <a:t>Additions</a:t>
            </a:r>
            <a:endParaRPr lang="tr-TR" sz="1600" dirty="0"/>
          </a:p>
        </p:txBody>
      </p:sp>
      <p:sp>
        <p:nvSpPr>
          <p:cNvPr id="10" name="Metin kutusu 9"/>
          <p:cNvSpPr txBox="1"/>
          <p:nvPr/>
        </p:nvSpPr>
        <p:spPr>
          <a:xfrm rot="16200000">
            <a:off x="-1055757" y="5129955"/>
            <a:ext cx="2758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EFB MANUAL OVERVIEW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64682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A512CD05-FB97-AD06-DB16-80F55C5D7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407D650D-265A-88E1-79D9-8E0B7679EF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294" y="377343"/>
            <a:ext cx="1150706" cy="745020"/>
          </a:xfrm>
          <a:prstGeom prst="rect">
            <a:avLst/>
          </a:prstGeom>
        </p:spPr>
      </p:pic>
      <p:cxnSp>
        <p:nvCxnSpPr>
          <p:cNvPr id="6" name="Düz Bağlayıcı 5">
            <a:extLst>
              <a:ext uri="{FF2B5EF4-FFF2-40B4-BE49-F238E27FC236}">
                <a16:creationId xmlns="" xmlns:a16="http://schemas.microsoft.com/office/drawing/2014/main" id="{778FC62B-34E9-3AC4-F31E-252409D140E3}"/>
              </a:ext>
            </a:extLst>
          </p:cNvPr>
          <p:cNvCxnSpPr>
            <a:cxnSpLocks/>
          </p:cNvCxnSpPr>
          <p:nvPr/>
        </p:nvCxnSpPr>
        <p:spPr>
          <a:xfrm>
            <a:off x="4044266" y="835400"/>
            <a:ext cx="6235028" cy="0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13">
            <a:extLst>
              <a:ext uri="{FF2B5EF4-FFF2-40B4-BE49-F238E27FC236}">
                <a16:creationId xmlns="" xmlns:a16="http://schemas.microsoft.com/office/drawing/2014/main" id="{079196E9-9B4E-63C8-DA00-2DCA4ABE8872}"/>
              </a:ext>
            </a:extLst>
          </p:cNvPr>
          <p:cNvCxnSpPr>
            <a:cxnSpLocks/>
          </p:cNvCxnSpPr>
          <p:nvPr/>
        </p:nvCxnSpPr>
        <p:spPr>
          <a:xfrm flipV="1">
            <a:off x="523488" y="4639142"/>
            <a:ext cx="0" cy="2070058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1053737" y="630178"/>
            <a:ext cx="3347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chemeClr val="accent4">
                    <a:lumMod val="75000"/>
                  </a:schemeClr>
                </a:solidFill>
              </a:rPr>
              <a:t>ELECTRONIC FLIGHT BAG</a:t>
            </a:r>
            <a:endParaRPr lang="tr-TR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53737" y="1122363"/>
            <a:ext cx="969264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err="1"/>
              <a:t>System</a:t>
            </a:r>
            <a:r>
              <a:rPr lang="tr-TR" sz="1600" dirty="0"/>
              <a:t> </a:t>
            </a:r>
            <a:r>
              <a:rPr lang="tr-TR" sz="1600" dirty="0" err="1"/>
              <a:t>Structure</a:t>
            </a:r>
            <a:endParaRPr lang="tr-TR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Portable</a:t>
            </a:r>
            <a:endParaRPr lang="tr-TR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Installed</a:t>
            </a:r>
            <a:endParaRPr lang="tr-TR" sz="1600" dirty="0"/>
          </a:p>
          <a:p>
            <a:pPr lvl="1"/>
            <a:endParaRPr lang="tr-TR" sz="1600" dirty="0"/>
          </a:p>
          <a:p>
            <a:r>
              <a:rPr lang="tr-TR" sz="1600" dirty="0" err="1"/>
              <a:t>Our</a:t>
            </a:r>
            <a:r>
              <a:rPr lang="tr-TR" sz="1600" dirty="0"/>
              <a:t> </a:t>
            </a:r>
            <a:r>
              <a:rPr lang="tr-TR" sz="1600" dirty="0" err="1"/>
              <a:t>system</a:t>
            </a:r>
            <a:r>
              <a:rPr lang="tr-TR" sz="1600" dirty="0"/>
              <a:t> is </a:t>
            </a:r>
            <a:r>
              <a:rPr lang="tr-TR" sz="1600" dirty="0" err="1"/>
              <a:t>portable</a:t>
            </a:r>
            <a:r>
              <a:rPr lang="tr-TR" sz="1600" dirty="0"/>
              <a:t>.</a:t>
            </a:r>
          </a:p>
          <a:p>
            <a:endParaRPr lang="tr-TR" sz="1600" dirty="0" smtClean="0"/>
          </a:p>
          <a:p>
            <a:r>
              <a:rPr lang="tr-TR" sz="1600" dirty="0" err="1" smtClean="0"/>
              <a:t>System</a:t>
            </a:r>
            <a:r>
              <a:rPr lang="tr-TR" sz="1600" dirty="0" smtClean="0"/>
              <a:t> </a:t>
            </a:r>
            <a:r>
              <a:rPr lang="tr-TR" sz="1600" dirty="0"/>
              <a:t>has </a:t>
            </a:r>
            <a:r>
              <a:rPr lang="tr-TR" sz="1600" dirty="0" err="1"/>
              <a:t>no</a:t>
            </a:r>
            <a:r>
              <a:rPr lang="tr-TR" sz="1600" dirty="0"/>
              <a:t> </a:t>
            </a:r>
            <a:r>
              <a:rPr lang="tr-TR" sz="1600" dirty="0" err="1"/>
              <a:t>linked</a:t>
            </a:r>
            <a:r>
              <a:rPr lang="tr-TR" sz="1600" dirty="0"/>
              <a:t> data </a:t>
            </a:r>
            <a:r>
              <a:rPr lang="tr-TR" sz="1600" dirty="0" err="1"/>
              <a:t>with</a:t>
            </a:r>
            <a:r>
              <a:rPr lang="tr-TR" sz="1600" dirty="0"/>
              <a:t> </a:t>
            </a:r>
            <a:r>
              <a:rPr lang="tr-TR" sz="1600" dirty="0" err="1"/>
              <a:t>aircraft</a:t>
            </a:r>
            <a:r>
              <a:rPr lang="tr-TR" sz="1600" dirty="0"/>
              <a:t>, it is </a:t>
            </a:r>
            <a:r>
              <a:rPr lang="tr-TR" sz="1600" dirty="0" err="1"/>
              <a:t>completely</a:t>
            </a:r>
            <a:r>
              <a:rPr lang="tr-TR" sz="1600" dirty="0"/>
              <a:t> </a:t>
            </a:r>
            <a:r>
              <a:rPr lang="tr-TR" sz="1600" dirty="0" err="1"/>
              <a:t>seperate</a:t>
            </a:r>
            <a:r>
              <a:rPr lang="tr-TR" sz="1600" dirty="0"/>
              <a:t>.</a:t>
            </a:r>
          </a:p>
          <a:p>
            <a:endParaRPr lang="tr-TR" sz="1600" dirty="0" smtClean="0"/>
          </a:p>
          <a:p>
            <a:r>
              <a:rPr lang="tr-TR" sz="1600" dirty="0" smtClean="0"/>
              <a:t>Main </a:t>
            </a:r>
            <a:r>
              <a:rPr lang="tr-TR" sz="1600" dirty="0" err="1"/>
              <a:t>purpose</a:t>
            </a:r>
            <a:r>
              <a:rPr lang="tr-TR" sz="1600" dirty="0"/>
              <a:t> is </a:t>
            </a:r>
            <a:r>
              <a:rPr lang="tr-TR" sz="1600" dirty="0" err="1"/>
              <a:t>to</a:t>
            </a:r>
            <a:r>
              <a:rPr lang="tr-TR" sz="1600" dirty="0"/>
              <a:t> </a:t>
            </a:r>
            <a:r>
              <a:rPr lang="tr-TR" sz="1600" dirty="0" err="1"/>
              <a:t>reduce</a:t>
            </a:r>
            <a:r>
              <a:rPr lang="tr-TR" sz="1600" dirty="0"/>
              <a:t> </a:t>
            </a:r>
            <a:r>
              <a:rPr lang="tr-TR" sz="1600" dirty="0" err="1"/>
              <a:t>paper</a:t>
            </a:r>
            <a:r>
              <a:rPr lang="tr-TR" sz="1600" dirty="0"/>
              <a:t> </a:t>
            </a:r>
            <a:r>
              <a:rPr lang="tr-TR" sz="1600" dirty="0" err="1"/>
              <a:t>use</a:t>
            </a:r>
            <a:r>
              <a:rPr lang="tr-TR" sz="1600" dirty="0"/>
              <a:t>, </a:t>
            </a:r>
            <a:r>
              <a:rPr lang="tr-TR" sz="1600" dirty="0" err="1"/>
              <a:t>no</a:t>
            </a:r>
            <a:r>
              <a:rPr lang="tr-TR" sz="1600" dirty="0"/>
              <a:t> </a:t>
            </a:r>
            <a:r>
              <a:rPr lang="tr-TR" sz="1600" dirty="0" err="1"/>
              <a:t>further</a:t>
            </a:r>
            <a:r>
              <a:rPr lang="tr-TR" sz="1600" dirty="0"/>
              <a:t> </a:t>
            </a:r>
            <a:r>
              <a:rPr lang="tr-TR" sz="1600" dirty="0" err="1"/>
              <a:t>functions</a:t>
            </a:r>
            <a:r>
              <a:rPr lang="tr-TR" sz="1600" dirty="0"/>
              <a:t> </a:t>
            </a:r>
            <a:r>
              <a:rPr lang="tr-TR" sz="1600" dirty="0" err="1"/>
              <a:t>are</a:t>
            </a:r>
            <a:r>
              <a:rPr lang="tr-TR" sz="1600" dirty="0"/>
              <a:t> </a:t>
            </a:r>
            <a:r>
              <a:rPr lang="tr-TR" sz="1600" dirty="0" err="1"/>
              <a:t>expected</a:t>
            </a:r>
            <a:r>
              <a:rPr lang="tr-TR" sz="1600" dirty="0"/>
              <a:t>.</a:t>
            </a:r>
          </a:p>
          <a:p>
            <a:endParaRPr lang="tr-TR" sz="1600" dirty="0"/>
          </a:p>
          <a:p>
            <a:r>
              <a:rPr lang="tr-TR" sz="1600" dirty="0" err="1"/>
              <a:t>Portable</a:t>
            </a:r>
            <a:r>
              <a:rPr lang="tr-TR" sz="1600" dirty="0"/>
              <a:t> Electronic Device (PED</a:t>
            </a:r>
            <a:r>
              <a:rPr lang="tr-TR" sz="1600" dirty="0" smtClean="0"/>
              <a:t>)</a:t>
            </a:r>
          </a:p>
          <a:p>
            <a:endParaRPr lang="tr-TR" sz="1600" dirty="0"/>
          </a:p>
          <a:p>
            <a:r>
              <a:rPr lang="tr-TR" sz="1600" dirty="0" err="1"/>
              <a:t>System</a:t>
            </a:r>
            <a:r>
              <a:rPr lang="tr-TR" sz="1600" dirty="0"/>
              <a:t> </a:t>
            </a:r>
            <a:r>
              <a:rPr lang="tr-TR" sz="1600" dirty="0" err="1"/>
              <a:t>Restrictiveness</a:t>
            </a:r>
            <a:r>
              <a:rPr lang="tr-TR" sz="1600" dirty="0" smtClean="0"/>
              <a:t>:</a:t>
            </a:r>
          </a:p>
          <a:p>
            <a:endParaRPr lang="tr-TR" sz="1600" dirty="0"/>
          </a:p>
          <a:p>
            <a:r>
              <a:rPr lang="tr-TR" sz="1600" dirty="0"/>
              <a:t>         </a:t>
            </a:r>
            <a:r>
              <a:rPr lang="tr-TR" sz="1600" dirty="0" err="1"/>
              <a:t>Most</a:t>
            </a:r>
            <a:r>
              <a:rPr lang="tr-TR" sz="1600" dirty="0"/>
              <a:t> </a:t>
            </a:r>
            <a:r>
              <a:rPr lang="tr-TR" sz="1600" dirty="0" err="1"/>
              <a:t>important</a:t>
            </a:r>
            <a:r>
              <a:rPr lang="tr-TR" sz="1600" dirty="0"/>
              <a:t> </a:t>
            </a:r>
            <a:r>
              <a:rPr lang="tr-TR" sz="1600" dirty="0" err="1"/>
              <a:t>restrictive</a:t>
            </a:r>
            <a:r>
              <a:rPr lang="tr-TR" sz="1600" dirty="0"/>
              <a:t> </a:t>
            </a:r>
            <a:r>
              <a:rPr lang="tr-TR" sz="1600" dirty="0" err="1"/>
              <a:t>aspect</a:t>
            </a:r>
            <a:r>
              <a:rPr lang="tr-TR" sz="1600" dirty="0"/>
              <a:t> is </a:t>
            </a:r>
            <a:r>
              <a:rPr lang="tr-TR" sz="1600" dirty="0" err="1"/>
              <a:t>charging</a:t>
            </a:r>
            <a:r>
              <a:rPr lang="tr-TR" sz="1600" dirty="0"/>
              <a:t>/</a:t>
            </a:r>
            <a:r>
              <a:rPr lang="tr-TR" sz="1600" dirty="0" err="1"/>
              <a:t>battery</a:t>
            </a:r>
            <a:r>
              <a:rPr lang="tr-TR" sz="1600" dirty="0"/>
              <a:t> </a:t>
            </a:r>
            <a:r>
              <a:rPr lang="tr-TR" sz="1600" dirty="0" err="1"/>
              <a:t>status</a:t>
            </a:r>
            <a:r>
              <a:rPr lang="tr-TR" sz="1600" dirty="0"/>
              <a:t>. ( </a:t>
            </a:r>
            <a:r>
              <a:rPr lang="tr-TR" sz="1600" dirty="0" err="1"/>
              <a:t>see</a:t>
            </a:r>
            <a:r>
              <a:rPr lang="tr-TR" sz="1600" dirty="0"/>
              <a:t>: </a:t>
            </a:r>
            <a:r>
              <a:rPr lang="tr-TR" sz="1600" dirty="0" err="1"/>
              <a:t>Dispacth</a:t>
            </a:r>
            <a:r>
              <a:rPr lang="tr-TR" sz="1600" dirty="0"/>
              <a:t> </a:t>
            </a:r>
            <a:r>
              <a:rPr lang="tr-TR" sz="1600" dirty="0" err="1"/>
              <a:t>Procedures</a:t>
            </a:r>
            <a:r>
              <a:rPr lang="tr-TR" sz="1600" dirty="0"/>
              <a:t>)</a:t>
            </a:r>
          </a:p>
          <a:p>
            <a:endParaRPr lang="tr-TR" sz="1600" dirty="0"/>
          </a:p>
        </p:txBody>
      </p:sp>
      <p:sp>
        <p:nvSpPr>
          <p:cNvPr id="10" name="Metin kutusu 9"/>
          <p:cNvSpPr txBox="1"/>
          <p:nvPr/>
        </p:nvSpPr>
        <p:spPr>
          <a:xfrm rot="16200000">
            <a:off x="-1115225" y="5070487"/>
            <a:ext cx="2877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4.EFB MAIN PROCEDURES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287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A512CD05-FB97-AD06-DB16-80F55C5D7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407D650D-265A-88E1-79D9-8E0B7679EF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294" y="377343"/>
            <a:ext cx="1150706" cy="745020"/>
          </a:xfrm>
          <a:prstGeom prst="rect">
            <a:avLst/>
          </a:prstGeom>
        </p:spPr>
      </p:pic>
      <p:cxnSp>
        <p:nvCxnSpPr>
          <p:cNvPr id="6" name="Düz Bağlayıcı 5">
            <a:extLst>
              <a:ext uri="{FF2B5EF4-FFF2-40B4-BE49-F238E27FC236}">
                <a16:creationId xmlns="" xmlns:a16="http://schemas.microsoft.com/office/drawing/2014/main" id="{778FC62B-34E9-3AC4-F31E-252409D140E3}"/>
              </a:ext>
            </a:extLst>
          </p:cNvPr>
          <p:cNvCxnSpPr>
            <a:cxnSpLocks/>
          </p:cNvCxnSpPr>
          <p:nvPr/>
        </p:nvCxnSpPr>
        <p:spPr>
          <a:xfrm>
            <a:off x="4044266" y="835400"/>
            <a:ext cx="6235028" cy="0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13">
            <a:extLst>
              <a:ext uri="{FF2B5EF4-FFF2-40B4-BE49-F238E27FC236}">
                <a16:creationId xmlns="" xmlns:a16="http://schemas.microsoft.com/office/drawing/2014/main" id="{079196E9-9B4E-63C8-DA00-2DCA4ABE8872}"/>
              </a:ext>
            </a:extLst>
          </p:cNvPr>
          <p:cNvCxnSpPr>
            <a:cxnSpLocks/>
          </p:cNvCxnSpPr>
          <p:nvPr/>
        </p:nvCxnSpPr>
        <p:spPr>
          <a:xfrm flipV="1">
            <a:off x="523488" y="4639142"/>
            <a:ext cx="0" cy="2070058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1053737" y="630178"/>
            <a:ext cx="3347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chemeClr val="accent4">
                    <a:lumMod val="75000"/>
                  </a:schemeClr>
                </a:solidFill>
              </a:rPr>
              <a:t>ELECTRONIC FLIGHT BAG</a:t>
            </a:r>
            <a:endParaRPr lang="tr-TR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53737" y="1122363"/>
            <a:ext cx="969264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err="1"/>
              <a:t>Equipments</a:t>
            </a:r>
            <a:r>
              <a:rPr lang="tr-TR" sz="16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iPad</a:t>
            </a:r>
            <a:r>
              <a:rPr lang="tr-TR" sz="1600" dirty="0"/>
              <a:t> (</a:t>
            </a:r>
            <a:r>
              <a:rPr lang="tr-TR" sz="1600" dirty="0" err="1"/>
              <a:t>Air</a:t>
            </a:r>
            <a:r>
              <a:rPr lang="tr-TR" sz="1600" dirty="0"/>
              <a:t> – Pro – </a:t>
            </a:r>
            <a:r>
              <a:rPr lang="tr-TR" sz="1600" dirty="0" err="1"/>
              <a:t>Regular</a:t>
            </a:r>
            <a:r>
              <a:rPr lang="tr-TR" sz="1600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Charger</a:t>
            </a:r>
            <a:endParaRPr lang="tr-TR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i</a:t>
            </a:r>
            <a:r>
              <a:rPr lang="tr-TR" sz="1600" dirty="0" err="1" smtClean="0"/>
              <a:t>Pad</a:t>
            </a:r>
            <a:r>
              <a:rPr lang="tr-TR" sz="1600" dirty="0" smtClean="0"/>
              <a:t> </a:t>
            </a:r>
            <a:r>
              <a:rPr lang="tr-TR" sz="1600" dirty="0"/>
              <a:t>Case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Knee</a:t>
            </a:r>
            <a:r>
              <a:rPr lang="tr-TR" sz="1600" dirty="0"/>
              <a:t> </a:t>
            </a:r>
            <a:r>
              <a:rPr lang="tr-TR" sz="1600" dirty="0" err="1"/>
              <a:t>Piece</a:t>
            </a:r>
            <a:endParaRPr lang="tr-TR" sz="1600" dirty="0"/>
          </a:p>
          <a:p>
            <a:endParaRPr lang="tr-TR" sz="1600" dirty="0" smtClean="0"/>
          </a:p>
          <a:p>
            <a:r>
              <a:rPr lang="tr-TR" sz="1600" dirty="0" smtClean="0"/>
              <a:t>Applications</a:t>
            </a:r>
            <a:r>
              <a:rPr lang="tr-TR" sz="16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/>
              <a:t>Google Drive </a:t>
            </a:r>
            <a:r>
              <a:rPr lang="tr-TR" sz="1600" dirty="0" err="1"/>
              <a:t>based</a:t>
            </a:r>
            <a:r>
              <a:rPr lang="tr-TR" sz="1600" dirty="0"/>
              <a:t> File </a:t>
            </a:r>
            <a:r>
              <a:rPr lang="tr-TR" sz="1600" dirty="0" err="1"/>
              <a:t>System</a:t>
            </a:r>
            <a:endParaRPr lang="tr-TR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Jeppesen</a:t>
            </a:r>
            <a:r>
              <a:rPr lang="tr-TR" sz="1600" dirty="0"/>
              <a:t> Flight </a:t>
            </a:r>
            <a:r>
              <a:rPr lang="tr-TR" sz="1600" dirty="0" err="1"/>
              <a:t>Deck</a:t>
            </a:r>
            <a:r>
              <a:rPr lang="tr-TR" sz="1600" dirty="0"/>
              <a:t> Pro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ForeFlight</a:t>
            </a:r>
            <a:r>
              <a:rPr lang="tr-TR" sz="1600" dirty="0"/>
              <a:t> Mobile EFB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Other</a:t>
            </a:r>
            <a:r>
              <a:rPr lang="tr-TR" sz="1600" dirty="0"/>
              <a:t> </a:t>
            </a:r>
            <a:r>
              <a:rPr lang="tr-TR" sz="1600" dirty="0" err="1"/>
              <a:t>applications</a:t>
            </a:r>
            <a:r>
              <a:rPr lang="tr-TR" sz="1600" dirty="0" smtClean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tr-TR" sz="1600" dirty="0"/>
          </a:p>
          <a:p>
            <a:r>
              <a:rPr lang="tr-TR" sz="1600" dirty="0"/>
              <a:t>Data Management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/>
              <a:t>File </a:t>
            </a:r>
            <a:r>
              <a:rPr lang="tr-TR" sz="1600" dirty="0" err="1"/>
              <a:t>formats</a:t>
            </a:r>
            <a:r>
              <a:rPr lang="tr-TR" sz="1600" dirty="0"/>
              <a:t> </a:t>
            </a:r>
            <a:r>
              <a:rPr lang="tr-TR" sz="1600" dirty="0" err="1"/>
              <a:t>should</a:t>
            </a:r>
            <a:r>
              <a:rPr lang="tr-TR" sz="1600" dirty="0"/>
              <a:t> be PDF </a:t>
            </a:r>
            <a:r>
              <a:rPr lang="tr-TR" sz="1600" dirty="0" err="1"/>
              <a:t>and</a:t>
            </a:r>
            <a:r>
              <a:rPr lang="tr-TR" sz="1600" dirty="0"/>
              <a:t> Microsoft Office.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err="1"/>
              <a:t>Both</a:t>
            </a:r>
            <a:r>
              <a:rPr lang="tr-TR" sz="1600" dirty="0"/>
              <a:t> </a:t>
            </a:r>
            <a:r>
              <a:rPr lang="tr-TR" sz="1600" dirty="0" err="1"/>
              <a:t>folders</a:t>
            </a:r>
            <a:r>
              <a:rPr lang="tr-TR" sz="1600" dirty="0"/>
              <a:t> </a:t>
            </a:r>
            <a:r>
              <a:rPr lang="tr-TR" sz="1600" dirty="0" err="1"/>
              <a:t>include</a:t>
            </a:r>
            <a:r>
              <a:rPr lang="tr-TR" sz="1600" dirty="0"/>
              <a:t> a </a:t>
            </a:r>
            <a:r>
              <a:rPr lang="tr-TR" sz="1600" dirty="0" err="1"/>
              <a:t>text</a:t>
            </a:r>
            <a:r>
              <a:rPr lang="tr-TR" sz="1600" dirty="0"/>
              <a:t> </a:t>
            </a:r>
            <a:r>
              <a:rPr lang="tr-TR" sz="1600" dirty="0" err="1"/>
              <a:t>document</a:t>
            </a:r>
            <a:r>
              <a:rPr lang="tr-TR" sz="1600" dirty="0"/>
              <a:t> </a:t>
            </a:r>
            <a:r>
              <a:rPr lang="tr-TR" sz="1600" dirty="0" err="1"/>
              <a:t>indicating</a:t>
            </a:r>
            <a:r>
              <a:rPr lang="tr-TR" sz="1600" dirty="0"/>
              <a:t> </a:t>
            </a:r>
            <a:r>
              <a:rPr lang="tr-TR" sz="1600" dirty="0" err="1"/>
              <a:t>update</a:t>
            </a:r>
            <a:r>
              <a:rPr lang="tr-TR" sz="1600" dirty="0"/>
              <a:t> </a:t>
            </a:r>
            <a:r>
              <a:rPr lang="tr-TR" sz="1600" dirty="0" err="1"/>
              <a:t>registry</a:t>
            </a:r>
            <a:r>
              <a:rPr lang="tr-TR" sz="1600" dirty="0"/>
              <a:t> on </a:t>
            </a:r>
            <a:r>
              <a:rPr lang="tr-TR" sz="1600" dirty="0" err="1"/>
              <a:t>related</a:t>
            </a:r>
            <a:r>
              <a:rPr lang="tr-TR" sz="1600" dirty="0"/>
              <a:t> </a:t>
            </a:r>
            <a:r>
              <a:rPr lang="tr-TR" sz="1600" dirty="0" err="1"/>
              <a:t>folder</a:t>
            </a:r>
            <a:r>
              <a:rPr lang="tr-TR" sz="1600" dirty="0"/>
              <a:t>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tr-TR" sz="1600" dirty="0"/>
          </a:p>
        </p:txBody>
      </p:sp>
      <p:sp>
        <p:nvSpPr>
          <p:cNvPr id="10" name="Metin kutusu 9"/>
          <p:cNvSpPr txBox="1"/>
          <p:nvPr/>
        </p:nvSpPr>
        <p:spPr>
          <a:xfrm rot="16200000">
            <a:off x="-1115225" y="5070487"/>
            <a:ext cx="2877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4.EFB MAIN PROCEDURES</a:t>
            </a:r>
            <a:endParaRPr lang="tr-TR" sz="2000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6285" y="4978999"/>
            <a:ext cx="2236767" cy="1109064"/>
          </a:xfrm>
          <a:prstGeom prst="rect">
            <a:avLst/>
          </a:prstGeom>
        </p:spPr>
      </p:pic>
      <p:pic>
        <p:nvPicPr>
          <p:cNvPr id="12" name="Picture 1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3080" y="4978999"/>
            <a:ext cx="1487417" cy="12302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4723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A512CD05-FB97-AD06-DB16-80F55C5D7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407D650D-265A-88E1-79D9-8E0B7679EF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294" y="377343"/>
            <a:ext cx="1150706" cy="745020"/>
          </a:xfrm>
          <a:prstGeom prst="rect">
            <a:avLst/>
          </a:prstGeom>
        </p:spPr>
      </p:pic>
      <p:cxnSp>
        <p:nvCxnSpPr>
          <p:cNvPr id="6" name="Düz Bağlayıcı 5">
            <a:extLst>
              <a:ext uri="{FF2B5EF4-FFF2-40B4-BE49-F238E27FC236}">
                <a16:creationId xmlns="" xmlns:a16="http://schemas.microsoft.com/office/drawing/2014/main" id="{778FC62B-34E9-3AC4-F31E-252409D140E3}"/>
              </a:ext>
            </a:extLst>
          </p:cNvPr>
          <p:cNvCxnSpPr>
            <a:cxnSpLocks/>
          </p:cNvCxnSpPr>
          <p:nvPr/>
        </p:nvCxnSpPr>
        <p:spPr>
          <a:xfrm>
            <a:off x="4044266" y="835400"/>
            <a:ext cx="6235028" cy="0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13">
            <a:extLst>
              <a:ext uri="{FF2B5EF4-FFF2-40B4-BE49-F238E27FC236}">
                <a16:creationId xmlns="" xmlns:a16="http://schemas.microsoft.com/office/drawing/2014/main" id="{079196E9-9B4E-63C8-DA00-2DCA4ABE8872}"/>
              </a:ext>
            </a:extLst>
          </p:cNvPr>
          <p:cNvCxnSpPr>
            <a:cxnSpLocks/>
          </p:cNvCxnSpPr>
          <p:nvPr/>
        </p:nvCxnSpPr>
        <p:spPr>
          <a:xfrm flipV="1">
            <a:off x="523488" y="4639142"/>
            <a:ext cx="0" cy="2070058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1053737" y="630178"/>
            <a:ext cx="3347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chemeClr val="accent4">
                    <a:lumMod val="75000"/>
                  </a:schemeClr>
                </a:solidFill>
              </a:rPr>
              <a:t>ELECTRONIC FLIGHT BAG</a:t>
            </a:r>
            <a:endParaRPr lang="tr-TR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53737" y="1122363"/>
            <a:ext cx="9692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10" name="Metin kutusu 9"/>
          <p:cNvSpPr txBox="1"/>
          <p:nvPr/>
        </p:nvSpPr>
        <p:spPr>
          <a:xfrm rot="16200000">
            <a:off x="-1894699" y="4291014"/>
            <a:ext cx="4436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5.EQUIPMENT AND FILE MANAGEMENT</a:t>
            </a:r>
            <a:endParaRPr lang="tr-TR" sz="2000" dirty="0"/>
          </a:p>
        </p:txBody>
      </p:sp>
      <p:graphicFrame>
        <p:nvGraphicFramePr>
          <p:cNvPr id="11" name="İçerik Yer Tutucus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3337345"/>
              </p:ext>
            </p:extLst>
          </p:nvPr>
        </p:nvGraphicFramePr>
        <p:xfrm>
          <a:off x="3325831" y="1860769"/>
          <a:ext cx="6063825" cy="3994519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3418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14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594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11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33492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Authorized Actions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User (Crew)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Maintenance &amp; Document Supervisor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Admin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8761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Use of iPads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8761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View GH </a:t>
                      </a:r>
                      <a:r>
                        <a:rPr lang="tr-TR" sz="1000" dirty="0">
                          <a:effectLst/>
                        </a:rPr>
                        <a:t>Drive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□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8761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Edit GH </a:t>
                      </a:r>
                      <a:r>
                        <a:rPr lang="tr-TR" sz="1000" dirty="0">
                          <a:effectLst/>
                        </a:rPr>
                        <a:t>Drive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8761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Use Apple ID and Password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8761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Emergent Software Update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8761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Software Update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8761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Resetting and Reconfiguration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8761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Use Google Drive ID and Password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□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8761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Accessory Replacement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87134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Change Google Drive ID and Password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28761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Change Apple ID and Password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28761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IOS update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28761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Renewal of Devices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□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28761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Revision at EFB Manual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□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906" marR="69906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69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A512CD05-FB97-AD06-DB16-80F55C5D7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407D650D-265A-88E1-79D9-8E0B7679EF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294" y="377343"/>
            <a:ext cx="1150706" cy="745020"/>
          </a:xfrm>
          <a:prstGeom prst="rect">
            <a:avLst/>
          </a:prstGeom>
        </p:spPr>
      </p:pic>
      <p:cxnSp>
        <p:nvCxnSpPr>
          <p:cNvPr id="6" name="Düz Bağlayıcı 5">
            <a:extLst>
              <a:ext uri="{FF2B5EF4-FFF2-40B4-BE49-F238E27FC236}">
                <a16:creationId xmlns="" xmlns:a16="http://schemas.microsoft.com/office/drawing/2014/main" id="{778FC62B-34E9-3AC4-F31E-252409D140E3}"/>
              </a:ext>
            </a:extLst>
          </p:cNvPr>
          <p:cNvCxnSpPr>
            <a:cxnSpLocks/>
          </p:cNvCxnSpPr>
          <p:nvPr/>
        </p:nvCxnSpPr>
        <p:spPr>
          <a:xfrm>
            <a:off x="4044266" y="835400"/>
            <a:ext cx="6235028" cy="0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13">
            <a:extLst>
              <a:ext uri="{FF2B5EF4-FFF2-40B4-BE49-F238E27FC236}">
                <a16:creationId xmlns="" xmlns:a16="http://schemas.microsoft.com/office/drawing/2014/main" id="{079196E9-9B4E-63C8-DA00-2DCA4ABE8872}"/>
              </a:ext>
            </a:extLst>
          </p:cNvPr>
          <p:cNvCxnSpPr>
            <a:cxnSpLocks/>
          </p:cNvCxnSpPr>
          <p:nvPr/>
        </p:nvCxnSpPr>
        <p:spPr>
          <a:xfrm flipV="1">
            <a:off x="523488" y="4639142"/>
            <a:ext cx="0" cy="2070058"/>
          </a:xfrm>
          <a:prstGeom prst="line">
            <a:avLst/>
          </a:prstGeom>
          <a:ln>
            <a:solidFill>
              <a:srgbClr val="877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1053737" y="630178"/>
            <a:ext cx="3347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chemeClr val="accent4">
                    <a:lumMod val="75000"/>
                  </a:schemeClr>
                </a:solidFill>
              </a:rPr>
              <a:t>ELECTRONIC FLIGHT BAG</a:t>
            </a:r>
            <a:endParaRPr lang="tr-TR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53737" y="1122363"/>
            <a:ext cx="9692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10" name="Metin kutusu 9"/>
          <p:cNvSpPr txBox="1"/>
          <p:nvPr/>
        </p:nvSpPr>
        <p:spPr>
          <a:xfrm rot="16200000">
            <a:off x="-1894699" y="4291014"/>
            <a:ext cx="4436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5.EQUIPMENT AND FILE MANAGEMENT</a:t>
            </a:r>
            <a:endParaRPr lang="tr-TR" sz="2000" dirty="0"/>
          </a:p>
        </p:txBody>
      </p:sp>
      <p:graphicFrame>
        <p:nvGraphicFramePr>
          <p:cNvPr id="13" name="İçerik Yer Tutucusu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314917"/>
              </p:ext>
            </p:extLst>
          </p:nvPr>
        </p:nvGraphicFramePr>
        <p:xfrm>
          <a:off x="3049019" y="3281697"/>
          <a:ext cx="4817469" cy="863158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8658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521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94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Date</a:t>
                      </a:r>
                      <a:endParaRPr lang="tr-T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Action</a:t>
                      </a:r>
                      <a:endParaRPr lang="tr-T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Remarks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15.12.2014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Change of Google Password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err="1">
                          <a:effectLst/>
                        </a:rPr>
                        <a:t>Tevfik</a:t>
                      </a:r>
                      <a:endParaRPr lang="tr-T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19.12.2014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5th Revision of Part A has been installed to EFB directory.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Mert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01.01.2015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Device #4 (TC-NEU) battery problem reported.</a:t>
                      </a:r>
                      <a:endParaRPr lang="tr-T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Murat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…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…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…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tr-T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4" name="Metin kutusu 13"/>
          <p:cNvSpPr txBox="1"/>
          <p:nvPr/>
        </p:nvSpPr>
        <p:spPr>
          <a:xfrm>
            <a:off x="3118688" y="2688093"/>
            <a:ext cx="481746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350" dirty="0"/>
              <a:t>G:\Ortak </a:t>
            </a:r>
            <a:r>
              <a:rPr lang="tr-TR" sz="1350" dirty="0" err="1"/>
              <a:t>Drive'lar</a:t>
            </a:r>
            <a:r>
              <a:rPr lang="tr-TR" sz="1350" dirty="0"/>
              <a:t>\IOCD\7 - EFB Remote\EFB Remote</a:t>
            </a:r>
          </a:p>
        </p:txBody>
      </p:sp>
    </p:spTree>
    <p:extLst>
      <p:ext uri="{BB962C8B-B14F-4D97-AF65-F5344CB8AC3E}">
        <p14:creationId xmlns:p14="http://schemas.microsoft.com/office/powerpoint/2010/main" val="414606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</TotalTime>
  <Words>1045</Words>
  <Application>Microsoft Office PowerPoint</Application>
  <PresentationFormat>Geniş ekran</PresentationFormat>
  <Paragraphs>304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Space Grotesk</vt:lpstr>
      <vt:lpstr>Times New Roman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Genel Havacilik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Bedir Ilkay Kanoglan</dc:creator>
  <cp:lastModifiedBy>Ozgur B. Anlar</cp:lastModifiedBy>
  <cp:revision>15</cp:revision>
  <dcterms:created xsi:type="dcterms:W3CDTF">2023-08-01T06:52:49Z</dcterms:created>
  <dcterms:modified xsi:type="dcterms:W3CDTF">2024-06-03T08:46:27Z</dcterms:modified>
</cp:coreProperties>
</file>