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66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86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7F3EA7-8CF2-4788-82BF-68E1F8A0B953}">
  <a:tblStyle styleId="{807F3EA7-8CF2-4788-82BF-68E1F8A0B9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9"/>
    <p:restoredTop sz="94640"/>
  </p:normalViewPr>
  <p:slideViewPr>
    <p:cSldViewPr snapToGrid="0">
      <p:cViewPr varScale="1">
        <p:scale>
          <a:sx n="136" d="100"/>
          <a:sy n="136" d="100"/>
        </p:scale>
        <p:origin x="1072" y="176"/>
      </p:cViewPr>
      <p:guideLst>
        <p:guide pos="2880"/>
        <p:guide orient="horz" pos="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05508d013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05508d013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4684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7258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05508d013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05508d013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7840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918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626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5635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1845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6427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874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9dd9f5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9dd9f5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2158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34093" y="981754"/>
            <a:ext cx="5275800" cy="27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20050" y="3698854"/>
            <a:ext cx="3903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3225" y="1219150"/>
            <a:ext cx="7699200" cy="3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3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13225" y="54907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8" name="Google Shape;18;p4"/>
          <p:cNvGrpSpPr/>
          <p:nvPr/>
        </p:nvGrpSpPr>
        <p:grpSpPr>
          <a:xfrm>
            <a:off x="713251" y="294337"/>
            <a:ext cx="7717830" cy="4571128"/>
            <a:chOff x="1077725" y="1006750"/>
            <a:chExt cx="6763500" cy="2730825"/>
          </a:xfrm>
        </p:grpSpPr>
        <p:cxnSp>
          <p:nvCxnSpPr>
            <p:cNvPr id="19" name="Google Shape;19;p4"/>
            <p:cNvCxnSpPr/>
            <p:nvPr/>
          </p:nvCxnSpPr>
          <p:spPr>
            <a:xfrm>
              <a:off x="1077725" y="1006750"/>
              <a:ext cx="6763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4"/>
            <p:cNvCxnSpPr/>
            <p:nvPr/>
          </p:nvCxnSpPr>
          <p:spPr>
            <a:xfrm>
              <a:off x="1077725" y="3737575"/>
              <a:ext cx="6763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5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/>
          <p:nvPr/>
        </p:nvSpPr>
        <p:spPr>
          <a:xfrm>
            <a:off x="6418575" y="539500"/>
            <a:ext cx="2728500" cy="459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4" name="Google Shape;194;p31"/>
          <p:cNvCxnSpPr/>
          <p:nvPr/>
        </p:nvCxnSpPr>
        <p:spPr>
          <a:xfrm>
            <a:off x="9525" y="4889179"/>
            <a:ext cx="5200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5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6" name="Google Shape;196;p32"/>
          <p:cNvCxnSpPr/>
          <p:nvPr/>
        </p:nvCxnSpPr>
        <p:spPr>
          <a:xfrm>
            <a:off x="8417887" y="1332600"/>
            <a:ext cx="0" cy="3925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7" name="Google Shape;197;p32"/>
          <p:cNvSpPr/>
          <p:nvPr/>
        </p:nvSpPr>
        <p:spPr>
          <a:xfrm flipH="1">
            <a:off x="-38" y="2005950"/>
            <a:ext cx="3441900" cy="313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5_1_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33"/>
          <p:cNvGrpSpPr/>
          <p:nvPr/>
        </p:nvGrpSpPr>
        <p:grpSpPr>
          <a:xfrm>
            <a:off x="713251" y="294337"/>
            <a:ext cx="7717830" cy="4571128"/>
            <a:chOff x="1077725" y="1006750"/>
            <a:chExt cx="6763500" cy="2730825"/>
          </a:xfrm>
        </p:grpSpPr>
        <p:cxnSp>
          <p:nvCxnSpPr>
            <p:cNvPr id="200" name="Google Shape;200;p33"/>
            <p:cNvCxnSpPr/>
            <p:nvPr/>
          </p:nvCxnSpPr>
          <p:spPr>
            <a:xfrm>
              <a:off x="1077725" y="1006750"/>
              <a:ext cx="6763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33"/>
            <p:cNvCxnSpPr/>
            <p:nvPr/>
          </p:nvCxnSpPr>
          <p:spPr>
            <a:xfrm>
              <a:off x="1077725" y="3737575"/>
              <a:ext cx="6763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5_1_1_1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3" name="Google Shape;203;p34"/>
          <p:cNvCxnSpPr/>
          <p:nvPr/>
        </p:nvCxnSpPr>
        <p:spPr>
          <a:xfrm>
            <a:off x="8439150" y="-19050"/>
            <a:ext cx="0" cy="4667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" name="Google Shape;204;p34"/>
          <p:cNvCxnSpPr/>
          <p:nvPr/>
        </p:nvCxnSpPr>
        <p:spPr>
          <a:xfrm>
            <a:off x="726075" y="1239294"/>
            <a:ext cx="0" cy="3925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rcellus"/>
              <a:buNone/>
              <a:defRPr sz="28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77" r:id="rId4"/>
    <p:sldLayoutId id="2147483678" r:id="rId5"/>
    <p:sldLayoutId id="2147483679" r:id="rId6"/>
    <p:sldLayoutId id="214748368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drive.google.com/drive/folders/1KSomqOrEKf5qGA6RZyfVn9QfwlINzwT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bina, tavan, dış mekan, gece içeren bir resim&#10;&#10;Açıklama otomatik olarak oluşturuldu">
            <a:extLst>
              <a:ext uri="{FF2B5EF4-FFF2-40B4-BE49-F238E27FC236}">
                <a16:creationId xmlns:a16="http://schemas.microsoft.com/office/drawing/2014/main" id="{4E4CAE9D-6B26-591B-665B-6249679E5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547359"/>
          </a:xfrm>
          <a:prstGeom prst="rect">
            <a:avLst/>
          </a:prstGeom>
        </p:spPr>
      </p:pic>
      <p:sp>
        <p:nvSpPr>
          <p:cNvPr id="216" name="Google Shape;216;p38"/>
          <p:cNvSpPr/>
          <p:nvPr/>
        </p:nvSpPr>
        <p:spPr>
          <a:xfrm>
            <a:off x="0" y="-1"/>
            <a:ext cx="9144000" cy="5547359"/>
          </a:xfrm>
          <a:prstGeom prst="rect">
            <a:avLst/>
          </a:prstGeom>
          <a:solidFill>
            <a:srgbClr val="212121">
              <a:alpha val="6393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7" name="Google Shape;217;p38"/>
          <p:cNvSpPr txBox="1">
            <a:spLocks noGrp="1"/>
          </p:cNvSpPr>
          <p:nvPr>
            <p:ph type="subTitle" idx="1"/>
          </p:nvPr>
        </p:nvSpPr>
        <p:spPr>
          <a:xfrm>
            <a:off x="2740237" y="4219801"/>
            <a:ext cx="3903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latin typeface="+mj-lt"/>
              </a:rPr>
              <a:t>Training </a:t>
            </a:r>
            <a:r>
              <a:rPr lang="tr-TR" dirty="0" err="1">
                <a:latin typeface="+mj-lt"/>
              </a:rPr>
              <a:t>Overview</a:t>
            </a:r>
            <a:endParaRPr dirty="0">
              <a:latin typeface="+mj-lt"/>
            </a:endParaRPr>
          </a:p>
        </p:txBody>
      </p:sp>
      <p:sp>
        <p:nvSpPr>
          <p:cNvPr id="218" name="Google Shape;218;p38"/>
          <p:cNvSpPr txBox="1">
            <a:spLocks noGrp="1"/>
          </p:cNvSpPr>
          <p:nvPr>
            <p:ph type="ctrTitle"/>
          </p:nvPr>
        </p:nvSpPr>
        <p:spPr>
          <a:xfrm>
            <a:off x="552896" y="1489779"/>
            <a:ext cx="8395162" cy="2592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tr-TR" sz="4400" dirty="0">
                <a:latin typeface="+mj-lt"/>
                <a:cs typeface="Times New Roman" panose="02020603050405020304" pitchFamily="18" charset="0"/>
              </a:rPr>
              <a:t>Normal </a:t>
            </a:r>
            <a:r>
              <a:rPr lang="tr-TR" sz="4400" dirty="0" err="1">
                <a:latin typeface="+mj-lt"/>
                <a:cs typeface="Times New Roman" panose="02020603050405020304" pitchFamily="18" charset="0"/>
              </a:rPr>
              <a:t>Abnormal</a:t>
            </a:r>
            <a:r>
              <a:rPr lang="tr-TR" sz="4400" dirty="0">
                <a:latin typeface="+mj-lt"/>
                <a:cs typeface="Times New Roman" panose="02020603050405020304" pitchFamily="18" charset="0"/>
              </a:rPr>
              <a:t> &amp; </a:t>
            </a:r>
            <a:r>
              <a:rPr lang="tr-TR" sz="4400" dirty="0" err="1">
                <a:latin typeface="+mj-lt"/>
                <a:cs typeface="Times New Roman" panose="02020603050405020304" pitchFamily="18" charset="0"/>
              </a:rPr>
              <a:t>Emergency</a:t>
            </a:r>
            <a:r>
              <a:rPr lang="tr-TR" sz="4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tr-TR" sz="4400" dirty="0" err="1">
                <a:latin typeface="+mj-lt"/>
                <a:cs typeface="Times New Roman" panose="02020603050405020304" pitchFamily="18" charset="0"/>
              </a:rPr>
              <a:t>Procedures</a:t>
            </a:r>
            <a:endParaRPr lang="tr-TR" sz="44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19" name="Google Shape;219;p38"/>
          <p:cNvGrpSpPr/>
          <p:nvPr/>
        </p:nvGrpSpPr>
        <p:grpSpPr>
          <a:xfrm>
            <a:off x="1187433" y="725486"/>
            <a:ext cx="7156465" cy="3959679"/>
            <a:chOff x="1077725" y="1006750"/>
            <a:chExt cx="6763500" cy="2730825"/>
          </a:xfrm>
        </p:grpSpPr>
        <p:cxnSp>
          <p:nvCxnSpPr>
            <p:cNvPr id="220" name="Google Shape;220;p38"/>
            <p:cNvCxnSpPr/>
            <p:nvPr/>
          </p:nvCxnSpPr>
          <p:spPr>
            <a:xfrm>
              <a:off x="1077725" y="1006750"/>
              <a:ext cx="6763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38"/>
            <p:cNvCxnSpPr/>
            <p:nvPr/>
          </p:nvCxnSpPr>
          <p:spPr>
            <a:xfrm>
              <a:off x="1077725" y="3737575"/>
              <a:ext cx="6763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F7FDD4D-F795-9000-B228-A4BF30E9D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5358"/>
            <a:ext cx="9134475" cy="5138142"/>
          </a:xfrm>
          <a:prstGeom prst="rect">
            <a:avLst/>
          </a:prstGeom>
        </p:spPr>
      </p:pic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713250" y="1195763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dirty="0" err="1">
                <a:latin typeface="+mj-lt"/>
              </a:rPr>
              <a:t>Overview</a:t>
            </a:r>
            <a:r>
              <a:rPr lang="tr-TR" sz="3600" dirty="0">
                <a:latin typeface="+mj-lt"/>
              </a:rPr>
              <a:t>:</a:t>
            </a:r>
            <a:endParaRPr sz="3600" dirty="0">
              <a:latin typeface="+mj-lt"/>
            </a:endParaRPr>
          </a:p>
        </p:txBody>
      </p:sp>
      <p:sp>
        <p:nvSpPr>
          <p:cNvPr id="227" name="Google Shape;227;p39"/>
          <p:cNvSpPr txBox="1">
            <a:spLocks noGrp="1"/>
          </p:cNvSpPr>
          <p:nvPr>
            <p:ph type="body" idx="1"/>
          </p:nvPr>
        </p:nvSpPr>
        <p:spPr>
          <a:xfrm>
            <a:off x="713225" y="2018437"/>
            <a:ext cx="6626038" cy="3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Overall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, the training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aims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to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equip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flight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crew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with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the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knowledge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skills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, and confidence to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handle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emergency situations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professionally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and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safely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ensuring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the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highest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level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of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passenger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and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crew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safety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in the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event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of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unforeseen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events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tr-TR" sz="1600" kern="100" dirty="0">
              <a:effectLst/>
              <a:latin typeface="+mn-lt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tr-TR" sz="2000" dirty="0">
              <a:latin typeface="+mj-lt"/>
            </a:endParaRPr>
          </a:p>
        </p:txBody>
      </p:sp>
      <p:pic>
        <p:nvPicPr>
          <p:cNvPr id="5" name="Resim 4" descr="kafatası, simge, sembol, kuş, grafik içeren bir resim&#10;&#10;Açıklama otomatik olarak oluşturuldu">
            <a:extLst>
              <a:ext uri="{FF2B5EF4-FFF2-40B4-BE49-F238E27FC236}">
                <a16:creationId xmlns:a16="http://schemas.microsoft.com/office/drawing/2014/main" id="{AE0BCB29-1E3B-3322-3C06-0D670C12C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16" y="3947737"/>
            <a:ext cx="1671721" cy="94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68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EC858C5-F1EB-BBE5-7CBC-06DC685A3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5358"/>
            <a:ext cx="9134475" cy="5138142"/>
          </a:xfrm>
          <a:prstGeom prst="rect">
            <a:avLst/>
          </a:prstGeom>
        </p:spPr>
      </p:pic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713250" y="794923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dirty="0" err="1">
                <a:latin typeface="+mj-lt"/>
              </a:rPr>
              <a:t>Resources</a:t>
            </a:r>
            <a:r>
              <a:rPr lang="tr-TR" sz="3600" dirty="0">
                <a:latin typeface="+mj-lt"/>
              </a:rPr>
              <a:t> / </a:t>
            </a:r>
            <a:r>
              <a:rPr lang="tr-TR" sz="3600" dirty="0" err="1">
                <a:latin typeface="+mj-lt"/>
              </a:rPr>
              <a:t>Further</a:t>
            </a:r>
            <a:r>
              <a:rPr lang="tr-TR" sz="3600" dirty="0">
                <a:latin typeface="+mj-lt"/>
              </a:rPr>
              <a:t> Links</a:t>
            </a:r>
            <a:endParaRPr sz="3600" dirty="0">
              <a:latin typeface="+mj-lt"/>
            </a:endParaRPr>
          </a:p>
        </p:txBody>
      </p:sp>
      <p:sp>
        <p:nvSpPr>
          <p:cNvPr id="227" name="Google Shape;227;p39"/>
          <p:cNvSpPr txBox="1">
            <a:spLocks noGrp="1"/>
          </p:cNvSpPr>
          <p:nvPr>
            <p:ph type="body" idx="1"/>
          </p:nvPr>
        </p:nvSpPr>
        <p:spPr>
          <a:xfrm>
            <a:off x="713250" y="1732912"/>
            <a:ext cx="6973426" cy="2061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tr-TR" sz="2000" dirty="0" err="1">
                <a:solidFill>
                  <a:schemeClr val="tx1"/>
                </a:solidFill>
                <a:latin typeface="+mj-lt"/>
              </a:rPr>
              <a:t>We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kindly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invite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you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to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follow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>
                <a:solidFill>
                  <a:srgbClr val="0070C0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link</a:t>
            </a:r>
            <a:r>
              <a:rPr lang="tr-TR" sz="2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for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further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information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on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this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training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for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specific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aircraft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where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you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can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access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your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own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related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files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+mj-lt"/>
              </a:rPr>
              <a:t>from</a:t>
            </a:r>
            <a:r>
              <a:rPr lang="tr-TR" sz="2000" dirty="0">
                <a:solidFill>
                  <a:schemeClr val="tx1"/>
                </a:solidFill>
                <a:latin typeface="+mj-lt"/>
              </a:rPr>
              <a:t> Remote EFB. </a:t>
            </a:r>
          </a:p>
          <a:p>
            <a:pPr marL="0" indent="0">
              <a:buNone/>
            </a:pPr>
            <a:endParaRPr lang="tr-TR" sz="20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tr-TR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Resim 4" descr="kafatası, simge, sembol, kuş, grafik içeren bir resim&#10;&#10;Açıklama otomatik olarak oluşturuldu">
            <a:extLst>
              <a:ext uri="{FF2B5EF4-FFF2-40B4-BE49-F238E27FC236}">
                <a16:creationId xmlns:a16="http://schemas.microsoft.com/office/drawing/2014/main" id="{AE0BCB29-1E3B-3322-3C06-0D670C12C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51" y="3996600"/>
            <a:ext cx="1671721" cy="94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65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bina, tavan, dış mekan, gece içeren bir resim&#10;&#10;Açıklama otomatik olarak oluşturuldu">
            <a:extLst>
              <a:ext uri="{FF2B5EF4-FFF2-40B4-BE49-F238E27FC236}">
                <a16:creationId xmlns:a16="http://schemas.microsoft.com/office/drawing/2014/main" id="{4E4CAE9D-6B26-591B-665B-6249679E5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547359"/>
          </a:xfrm>
          <a:prstGeom prst="rect">
            <a:avLst/>
          </a:prstGeom>
        </p:spPr>
      </p:pic>
      <p:sp>
        <p:nvSpPr>
          <p:cNvPr id="216" name="Google Shape;216;p38"/>
          <p:cNvSpPr/>
          <p:nvPr/>
        </p:nvSpPr>
        <p:spPr>
          <a:xfrm>
            <a:off x="0" y="0"/>
            <a:ext cx="9144000" cy="5547359"/>
          </a:xfrm>
          <a:prstGeom prst="rect">
            <a:avLst/>
          </a:prstGeom>
          <a:solidFill>
            <a:srgbClr val="212121">
              <a:alpha val="6393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8" name="Google Shape;218;p38"/>
          <p:cNvSpPr txBox="1">
            <a:spLocks noGrp="1"/>
          </p:cNvSpPr>
          <p:nvPr>
            <p:ph type="ctrTitle"/>
          </p:nvPr>
        </p:nvSpPr>
        <p:spPr>
          <a:xfrm>
            <a:off x="450619" y="1632653"/>
            <a:ext cx="8395162" cy="2592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tr-TR" sz="5400" dirty="0">
                <a:latin typeface="+mj-lt"/>
                <a:cs typeface="Times New Roman" panose="02020603050405020304" pitchFamily="18" charset="0"/>
              </a:rPr>
              <a:t>THANK YOU</a:t>
            </a:r>
          </a:p>
        </p:txBody>
      </p:sp>
      <p:grpSp>
        <p:nvGrpSpPr>
          <p:cNvPr id="219" name="Google Shape;219;p38"/>
          <p:cNvGrpSpPr/>
          <p:nvPr/>
        </p:nvGrpSpPr>
        <p:grpSpPr>
          <a:xfrm>
            <a:off x="1187433" y="725486"/>
            <a:ext cx="7156465" cy="3959679"/>
            <a:chOff x="1077725" y="1006750"/>
            <a:chExt cx="6763500" cy="2730825"/>
          </a:xfrm>
        </p:grpSpPr>
        <p:cxnSp>
          <p:nvCxnSpPr>
            <p:cNvPr id="220" name="Google Shape;220;p38"/>
            <p:cNvCxnSpPr/>
            <p:nvPr/>
          </p:nvCxnSpPr>
          <p:spPr>
            <a:xfrm>
              <a:off x="1077725" y="1006750"/>
              <a:ext cx="6763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38"/>
            <p:cNvCxnSpPr/>
            <p:nvPr/>
          </p:nvCxnSpPr>
          <p:spPr>
            <a:xfrm>
              <a:off x="1077725" y="3737575"/>
              <a:ext cx="6763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59574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26BC232-5D83-0BD9-9884-5EE136FF0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5358"/>
            <a:ext cx="9134475" cy="5138142"/>
          </a:xfrm>
          <a:prstGeom prst="rect">
            <a:avLst/>
          </a:prstGeom>
        </p:spPr>
      </p:pic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713225" y="54907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dirty="0" err="1">
                <a:latin typeface="+mj-lt"/>
              </a:rPr>
              <a:t>Introduction</a:t>
            </a:r>
            <a:endParaRPr sz="3600" dirty="0">
              <a:latin typeface="+mj-lt"/>
            </a:endParaRPr>
          </a:p>
        </p:txBody>
      </p:sp>
      <p:sp>
        <p:nvSpPr>
          <p:cNvPr id="227" name="Google Shape;227;p39"/>
          <p:cNvSpPr txBox="1">
            <a:spLocks noGrp="1"/>
          </p:cNvSpPr>
          <p:nvPr>
            <p:ph type="body" idx="1"/>
          </p:nvPr>
        </p:nvSpPr>
        <p:spPr>
          <a:xfrm>
            <a:off x="713225" y="1219150"/>
            <a:ext cx="6626038" cy="3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tr-TR" sz="2000" dirty="0">
                <a:latin typeface="+mj-lt"/>
              </a:rPr>
              <a:t>Normal, </a:t>
            </a:r>
            <a:r>
              <a:rPr lang="tr-TR" sz="2000" dirty="0" err="1">
                <a:latin typeface="+mj-lt"/>
              </a:rPr>
              <a:t>Abnormal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 err="1">
                <a:latin typeface="+mj-lt"/>
              </a:rPr>
              <a:t>and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 err="1">
                <a:latin typeface="+mj-lt"/>
              </a:rPr>
              <a:t>Emergency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 err="1">
                <a:latin typeface="+mj-lt"/>
              </a:rPr>
              <a:t>Procedures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 err="1">
                <a:latin typeface="+mj-lt"/>
              </a:rPr>
              <a:t>training</a:t>
            </a:r>
            <a:r>
              <a:rPr lang="tr-TR" sz="2000" dirty="0">
                <a:latin typeface="+mj-lt"/>
              </a:rPr>
              <a:t> is of </a:t>
            </a:r>
            <a:r>
              <a:rPr lang="tr-TR" sz="2000" dirty="0" err="1">
                <a:latin typeface="+mj-lt"/>
              </a:rPr>
              <a:t>utmost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 err="1">
                <a:latin typeface="+mj-lt"/>
              </a:rPr>
              <a:t>importance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 err="1">
                <a:latin typeface="+mj-lt"/>
              </a:rPr>
              <a:t>to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 err="1">
                <a:latin typeface="+mj-lt"/>
              </a:rPr>
              <a:t>ensure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 err="1">
                <a:latin typeface="+mj-lt"/>
              </a:rPr>
              <a:t>safe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 err="1">
                <a:latin typeface="+mj-lt"/>
              </a:rPr>
              <a:t>operations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 err="1">
                <a:latin typeface="+mj-lt"/>
              </a:rPr>
              <a:t>and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 err="1">
                <a:latin typeface="+mj-lt"/>
              </a:rPr>
              <a:t>the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 err="1">
                <a:latin typeface="+mj-lt"/>
              </a:rPr>
              <a:t>ability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 err="1">
                <a:latin typeface="+mj-lt"/>
              </a:rPr>
              <a:t>to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 err="1">
                <a:latin typeface="+mj-lt"/>
              </a:rPr>
              <a:t>handle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 err="1">
                <a:latin typeface="+mj-lt"/>
              </a:rPr>
              <a:t>critical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 err="1">
                <a:latin typeface="+mj-lt"/>
              </a:rPr>
              <a:t>situations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 err="1">
                <a:latin typeface="+mj-lt"/>
              </a:rPr>
              <a:t>effectively</a:t>
            </a:r>
            <a:r>
              <a:rPr lang="tr-TR" sz="2000" dirty="0"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tr-TR" sz="2000" dirty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tr-TR" sz="2000" dirty="0" err="1">
                <a:latin typeface="+mj-lt"/>
              </a:rPr>
              <a:t>This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 err="1">
                <a:latin typeface="+mj-lt"/>
              </a:rPr>
              <a:t>document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 err="1">
                <a:latin typeface="+mj-lt"/>
              </a:rPr>
              <a:t>covers</a:t>
            </a:r>
            <a:r>
              <a:rPr lang="tr-TR" sz="2000" dirty="0">
                <a:latin typeface="+mj-lt"/>
              </a:rPr>
              <a:t> main </a:t>
            </a:r>
            <a:r>
              <a:rPr lang="tr-TR" sz="2000" dirty="0" err="1">
                <a:latin typeface="+mj-lt"/>
              </a:rPr>
              <a:t>aspects</a:t>
            </a:r>
            <a:r>
              <a:rPr lang="tr-TR" sz="2000" dirty="0">
                <a:latin typeface="+mj-lt"/>
              </a:rPr>
              <a:t> of </a:t>
            </a:r>
            <a:r>
              <a:rPr lang="tr-TR" sz="2000" dirty="0" err="1">
                <a:latin typeface="+mj-lt"/>
              </a:rPr>
              <a:t>the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 err="1">
                <a:latin typeface="+mj-lt"/>
              </a:rPr>
              <a:t>curriculum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 err="1">
                <a:latin typeface="+mj-lt"/>
              </a:rPr>
              <a:t>for</a:t>
            </a:r>
            <a:r>
              <a:rPr lang="tr-TR" sz="2000" dirty="0">
                <a:latin typeface="+mj-lt"/>
              </a:rPr>
              <a:t> Normal, </a:t>
            </a:r>
            <a:r>
              <a:rPr lang="tr-TR" sz="2000" dirty="0" err="1">
                <a:latin typeface="+mj-lt"/>
              </a:rPr>
              <a:t>Abnormal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 err="1">
                <a:latin typeface="+mj-lt"/>
              </a:rPr>
              <a:t>and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 err="1">
                <a:latin typeface="+mj-lt"/>
              </a:rPr>
              <a:t>Emergency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 err="1">
                <a:latin typeface="+mj-lt"/>
              </a:rPr>
              <a:t>Procedures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 err="1">
                <a:latin typeface="+mj-lt"/>
              </a:rPr>
              <a:t>training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 err="1">
                <a:latin typeface="+mj-lt"/>
              </a:rPr>
              <a:t>given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 err="1">
                <a:latin typeface="+mj-lt"/>
              </a:rPr>
              <a:t>to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 err="1">
                <a:latin typeface="+mj-lt"/>
              </a:rPr>
              <a:t>flight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 err="1">
                <a:latin typeface="+mj-lt"/>
              </a:rPr>
              <a:t>crew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 err="1">
                <a:latin typeface="+mj-lt"/>
              </a:rPr>
              <a:t>by</a:t>
            </a:r>
            <a:r>
              <a:rPr lang="tr-TR" sz="2000" dirty="0">
                <a:latin typeface="+mj-lt"/>
              </a:rPr>
              <a:t> Genel Havacılık A.Ş. </a:t>
            </a:r>
            <a:endParaRPr sz="2000" dirty="0">
              <a:latin typeface="+mj-lt"/>
            </a:endParaRPr>
          </a:p>
        </p:txBody>
      </p:sp>
      <p:pic>
        <p:nvPicPr>
          <p:cNvPr id="5" name="Resim 4" descr="kafatası, simge, sembol, kuş, grafik içeren bir resim&#10;&#10;Açıklama otomatik olarak oluşturuldu">
            <a:extLst>
              <a:ext uri="{FF2B5EF4-FFF2-40B4-BE49-F238E27FC236}">
                <a16:creationId xmlns:a16="http://schemas.microsoft.com/office/drawing/2014/main" id="{AE0BCB29-1E3B-3322-3C06-0D670C12C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16" y="3998146"/>
            <a:ext cx="1671721" cy="9448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70774F2-DCC1-E400-6947-BBC6686FD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5358"/>
            <a:ext cx="9134475" cy="5138142"/>
          </a:xfrm>
          <a:prstGeom prst="rect">
            <a:avLst/>
          </a:prstGeom>
        </p:spPr>
      </p:pic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713250" y="523794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latin typeface="+mj-lt"/>
                <a:cs typeface="Times New Roman" panose="02020603050405020304" pitchFamily="18" charset="0"/>
              </a:rPr>
              <a:t>Normal Operations</a:t>
            </a:r>
            <a:endParaRPr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7" name="Google Shape;227;p39"/>
          <p:cNvSpPr txBox="1">
            <a:spLocks noGrp="1"/>
          </p:cNvSpPr>
          <p:nvPr>
            <p:ph type="body" idx="1"/>
          </p:nvPr>
        </p:nvSpPr>
        <p:spPr>
          <a:xfrm>
            <a:off x="713250" y="1002716"/>
            <a:ext cx="6723895" cy="13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Pilots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would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receive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training on standard operating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procedures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for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various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phases of flight,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such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as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pre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-flight, takeoff,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climb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cruise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descent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approach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, and landing.</a:t>
            </a:r>
            <a:endParaRPr sz="1600" dirty="0">
              <a:latin typeface="+mn-lt"/>
            </a:endParaRPr>
          </a:p>
        </p:txBody>
      </p:sp>
      <p:pic>
        <p:nvPicPr>
          <p:cNvPr id="5" name="Resim 4" descr="kafatası, simge, sembol, kuş, grafik içeren bir resim&#10;&#10;Açıklama otomatik olarak oluşturuldu">
            <a:extLst>
              <a:ext uri="{FF2B5EF4-FFF2-40B4-BE49-F238E27FC236}">
                <a16:creationId xmlns:a16="http://schemas.microsoft.com/office/drawing/2014/main" id="{AE0BCB29-1E3B-3322-3C06-0D670C12C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51" y="4021945"/>
            <a:ext cx="1671721" cy="944886"/>
          </a:xfrm>
          <a:prstGeom prst="rect">
            <a:avLst/>
          </a:prstGeom>
        </p:spPr>
      </p:pic>
      <p:sp>
        <p:nvSpPr>
          <p:cNvPr id="2" name="Google Shape;226;p39">
            <a:extLst>
              <a:ext uri="{FF2B5EF4-FFF2-40B4-BE49-F238E27FC236}">
                <a16:creationId xmlns:a16="http://schemas.microsoft.com/office/drawing/2014/main" id="{E9DC1321-1797-1BB8-486E-53FD0CE1BF72}"/>
              </a:ext>
            </a:extLst>
          </p:cNvPr>
          <p:cNvSpPr txBox="1">
            <a:spLocks/>
          </p:cNvSpPr>
          <p:nvPr/>
        </p:nvSpPr>
        <p:spPr>
          <a:xfrm>
            <a:off x="713250" y="2395532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rcellus"/>
              <a:buNone/>
              <a:defRPr sz="28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tr-TR" dirty="0" err="1">
                <a:latin typeface="+mj-lt"/>
                <a:cs typeface="Times New Roman" panose="02020603050405020304" pitchFamily="18" charset="0"/>
              </a:rPr>
              <a:t>Abnormal</a:t>
            </a:r>
            <a:r>
              <a:rPr lang="tr-TR" dirty="0">
                <a:latin typeface="+mj-lt"/>
                <a:cs typeface="Times New Roman" panose="02020603050405020304" pitchFamily="18" charset="0"/>
              </a:rPr>
              <a:t> Operations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4257566-794F-0EF4-4C35-2F095A34BA91}"/>
              </a:ext>
            </a:extLst>
          </p:cNvPr>
          <p:cNvSpPr txBox="1"/>
          <p:nvPr/>
        </p:nvSpPr>
        <p:spPr>
          <a:xfrm>
            <a:off x="713250" y="2913949"/>
            <a:ext cx="60668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This section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covers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non-emergency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abnormal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situations and the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procedures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to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address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them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. It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includes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scenarios like engine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failures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, system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malfunctions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, and non-urgent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abnormal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events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tr-TR" sz="1600" kern="100" dirty="0">
              <a:effectLst/>
              <a:latin typeface="+mn-lt"/>
              <a:ea typeface="Calibri" panose="020F0502020204030204" pitchFamily="34" charset="0"/>
            </a:endParaRPr>
          </a:p>
          <a:p>
            <a:r>
              <a:rPr lang="fr-F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tr-TR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802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657829A-E957-D9D7-ADF3-C7A8B61BE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5358"/>
            <a:ext cx="9134475" cy="5138142"/>
          </a:xfrm>
          <a:prstGeom prst="rect">
            <a:avLst/>
          </a:prstGeom>
        </p:spPr>
      </p:pic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713250" y="1302727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effectLst/>
                <a:latin typeface="+mj-lt"/>
                <a:ea typeface="Calibri" panose="020F0502020204030204" pitchFamily="34" charset="0"/>
              </a:rPr>
              <a:t>Emergency Situations and </a:t>
            </a:r>
            <a:r>
              <a:rPr lang="fr-FR" dirty="0" err="1">
                <a:effectLst/>
                <a:latin typeface="+mj-lt"/>
                <a:ea typeface="Calibri" panose="020F0502020204030204" pitchFamily="34" charset="0"/>
              </a:rPr>
              <a:t>Decision</a:t>
            </a:r>
            <a:r>
              <a:rPr lang="fr-FR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dirty="0" err="1">
                <a:effectLst/>
                <a:latin typeface="+mj-lt"/>
                <a:ea typeface="Calibri" panose="020F0502020204030204" pitchFamily="34" charset="0"/>
              </a:rPr>
              <a:t>Making</a:t>
            </a:r>
            <a:r>
              <a:rPr lang="fr-FR" dirty="0">
                <a:effectLst/>
                <a:latin typeface="+mj-lt"/>
                <a:ea typeface="Calibri" panose="020F0502020204030204" pitchFamily="34" charset="0"/>
              </a:rPr>
              <a:t>:</a:t>
            </a:r>
            <a:r>
              <a:rPr lang="tr-TR" dirty="0">
                <a:effectLst/>
                <a:latin typeface="+mj-lt"/>
              </a:rPr>
              <a:t> </a:t>
            </a:r>
            <a:endParaRPr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7" name="Google Shape;227;p39"/>
          <p:cNvSpPr txBox="1">
            <a:spLocks noGrp="1"/>
          </p:cNvSpPr>
          <p:nvPr>
            <p:ph type="body" idx="1"/>
          </p:nvPr>
        </p:nvSpPr>
        <p:spPr>
          <a:xfrm>
            <a:off x="550690" y="1895450"/>
            <a:ext cx="7286057" cy="13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Training in </a:t>
            </a:r>
            <a:r>
              <a:rPr lang="fr-FR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recognizing</a:t>
            </a:r>
            <a:r>
              <a:rPr lang="fr-F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and </a:t>
            </a:r>
            <a:r>
              <a:rPr lang="fr-FR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responding</a:t>
            </a:r>
            <a:r>
              <a:rPr lang="fr-F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to </a:t>
            </a:r>
            <a:r>
              <a:rPr lang="fr-FR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critical</a:t>
            </a:r>
            <a:r>
              <a:rPr lang="fr-F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emergency situations, </a:t>
            </a:r>
            <a:r>
              <a:rPr lang="fr-FR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focusing</a:t>
            </a:r>
            <a:r>
              <a:rPr lang="fr-F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on quick and effective </a:t>
            </a:r>
            <a:r>
              <a:rPr lang="fr-FR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decision-making</a:t>
            </a:r>
            <a:r>
              <a:rPr lang="fr-F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under</a:t>
            </a:r>
            <a:r>
              <a:rPr lang="fr-F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high-stress conditions.</a:t>
            </a:r>
            <a:endParaRPr lang="tr-TR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Resim 4" descr="kafatası, simge, sembol, kuş, grafik içeren bir resim&#10;&#10;Açıklama otomatik olarak oluşturuldu">
            <a:extLst>
              <a:ext uri="{FF2B5EF4-FFF2-40B4-BE49-F238E27FC236}">
                <a16:creationId xmlns:a16="http://schemas.microsoft.com/office/drawing/2014/main" id="{AE0BCB29-1E3B-3322-3C06-0D670C12C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51" y="4010294"/>
            <a:ext cx="1671721" cy="94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31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4338EF0-3B55-D449-FEE9-E61DD4ABA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5358"/>
            <a:ext cx="9134475" cy="5138142"/>
          </a:xfrm>
          <a:prstGeom prst="rect">
            <a:avLst/>
          </a:prstGeom>
        </p:spPr>
      </p:pic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713250" y="601294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dirty="0" err="1">
                <a:latin typeface="+mj-lt"/>
              </a:rPr>
              <a:t>Fire</a:t>
            </a:r>
            <a:r>
              <a:rPr lang="fr-FR" dirty="0">
                <a:latin typeface="+mj-lt"/>
              </a:rPr>
              <a:t> and Smoke:</a:t>
            </a:r>
            <a:r>
              <a:rPr lang="tr-TR" dirty="0">
                <a:latin typeface="+mj-lt"/>
              </a:rPr>
              <a:t> </a:t>
            </a:r>
            <a:endParaRPr dirty="0">
              <a:latin typeface="+mj-lt"/>
            </a:endParaRPr>
          </a:p>
        </p:txBody>
      </p:sp>
      <p:sp>
        <p:nvSpPr>
          <p:cNvPr id="227" name="Google Shape;227;p39"/>
          <p:cNvSpPr txBox="1">
            <a:spLocks noGrp="1"/>
          </p:cNvSpPr>
          <p:nvPr>
            <p:ph type="body" idx="1"/>
          </p:nvPr>
        </p:nvSpPr>
        <p:spPr>
          <a:xfrm>
            <a:off x="713250" y="1002716"/>
            <a:ext cx="6723895" cy="13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tr-TR" sz="1600" dirty="0">
              <a:latin typeface="+mn-lt"/>
            </a:endParaRPr>
          </a:p>
          <a:p>
            <a:pPr marL="0" indent="0">
              <a:buNone/>
            </a:pPr>
            <a:endParaRPr sz="1600" dirty="0">
              <a:latin typeface="+mn-lt"/>
            </a:endParaRPr>
          </a:p>
        </p:txBody>
      </p:sp>
      <p:pic>
        <p:nvPicPr>
          <p:cNvPr id="5" name="Resim 4" descr="kafatası, simge, sembol, kuş, grafik içeren bir resim&#10;&#10;Açıklama otomatik olarak oluşturuldu">
            <a:extLst>
              <a:ext uri="{FF2B5EF4-FFF2-40B4-BE49-F238E27FC236}">
                <a16:creationId xmlns:a16="http://schemas.microsoft.com/office/drawing/2014/main" id="{AE0BCB29-1E3B-3322-3C06-0D670C12C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84" y="3922847"/>
            <a:ext cx="1671721" cy="944886"/>
          </a:xfrm>
          <a:prstGeom prst="rect">
            <a:avLst/>
          </a:prstGeom>
        </p:spPr>
      </p:pic>
      <p:sp>
        <p:nvSpPr>
          <p:cNvPr id="2" name="Google Shape;226;p39">
            <a:extLst>
              <a:ext uri="{FF2B5EF4-FFF2-40B4-BE49-F238E27FC236}">
                <a16:creationId xmlns:a16="http://schemas.microsoft.com/office/drawing/2014/main" id="{E9DC1321-1797-1BB8-486E-53FD0CE1BF72}"/>
              </a:ext>
            </a:extLst>
          </p:cNvPr>
          <p:cNvSpPr txBox="1">
            <a:spLocks/>
          </p:cNvSpPr>
          <p:nvPr/>
        </p:nvSpPr>
        <p:spPr>
          <a:xfrm>
            <a:off x="713250" y="2502809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rcellus"/>
              <a:buNone/>
              <a:defRPr sz="28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fr-FR" dirty="0">
                <a:latin typeface="+mj-lt"/>
              </a:rPr>
              <a:t>Emergency Evacuation: </a:t>
            </a:r>
            <a:r>
              <a:rPr lang="tr-TR" dirty="0">
                <a:latin typeface="+mj-lt"/>
              </a:rPr>
              <a:t>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4257566-794F-0EF4-4C35-2F095A34BA91}"/>
              </a:ext>
            </a:extLst>
          </p:cNvPr>
          <p:cNvSpPr txBox="1"/>
          <p:nvPr/>
        </p:nvSpPr>
        <p:spPr>
          <a:xfrm>
            <a:off x="713250" y="3062306"/>
            <a:ext cx="624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34343"/>
              </a:buClr>
              <a:buSzPts val="1200"/>
            </a:pPr>
            <a:r>
              <a:rPr lang="fr-FR" sz="1600" dirty="0">
                <a:solidFill>
                  <a:schemeClr val="dk1"/>
                </a:solidFill>
                <a:latin typeface="+mn-lt"/>
              </a:rPr>
              <a:t>Techniques for a </a:t>
            </a:r>
            <a:r>
              <a:rPr lang="fr-FR" sz="1600" dirty="0" err="1">
                <a:solidFill>
                  <a:schemeClr val="dk1"/>
                </a:solidFill>
                <a:latin typeface="+mn-lt"/>
              </a:rPr>
              <a:t>safe</a:t>
            </a:r>
            <a:r>
              <a:rPr lang="fr-FR" sz="1600" dirty="0">
                <a:solidFill>
                  <a:schemeClr val="dk1"/>
                </a:solidFill>
                <a:latin typeface="+mn-lt"/>
              </a:rPr>
              <a:t> and efficient </a:t>
            </a:r>
            <a:r>
              <a:rPr lang="fr-FR" sz="1600" dirty="0" err="1">
                <a:solidFill>
                  <a:schemeClr val="dk1"/>
                </a:solidFill>
                <a:latin typeface="+mn-lt"/>
              </a:rPr>
              <a:t>evacuation</a:t>
            </a:r>
            <a:r>
              <a:rPr lang="fr-FR" sz="1600" dirty="0">
                <a:solidFill>
                  <a:schemeClr val="dk1"/>
                </a:solidFill>
                <a:latin typeface="+mn-lt"/>
              </a:rPr>
              <a:t> of </a:t>
            </a:r>
            <a:r>
              <a:rPr lang="fr-FR" sz="1600" dirty="0" err="1">
                <a:solidFill>
                  <a:schemeClr val="dk1"/>
                </a:solidFill>
                <a:latin typeface="+mn-lt"/>
              </a:rPr>
              <a:t>passengers</a:t>
            </a:r>
            <a:r>
              <a:rPr lang="fr-FR" sz="1600" dirty="0">
                <a:solidFill>
                  <a:schemeClr val="dk1"/>
                </a:solidFill>
                <a:latin typeface="+mn-lt"/>
              </a:rPr>
              <a:t> and </a:t>
            </a:r>
            <a:r>
              <a:rPr lang="fr-FR" sz="1600" dirty="0" err="1">
                <a:solidFill>
                  <a:schemeClr val="dk1"/>
                </a:solidFill>
                <a:latin typeface="+mn-lt"/>
              </a:rPr>
              <a:t>crew</a:t>
            </a:r>
            <a:r>
              <a:rPr lang="fr-FR" sz="1600" dirty="0">
                <a:solidFill>
                  <a:schemeClr val="dk1"/>
                </a:solidFill>
                <a:latin typeface="+mn-lt"/>
              </a:rPr>
              <a:t> </a:t>
            </a:r>
            <a:r>
              <a:rPr lang="fr-FR" sz="1600" dirty="0" err="1">
                <a:solidFill>
                  <a:schemeClr val="dk1"/>
                </a:solidFill>
                <a:latin typeface="+mn-lt"/>
              </a:rPr>
              <a:t>from</a:t>
            </a:r>
            <a:r>
              <a:rPr lang="fr-FR" sz="1600" dirty="0">
                <a:solidFill>
                  <a:schemeClr val="dk1"/>
                </a:solidFill>
                <a:latin typeface="+mn-lt"/>
              </a:rPr>
              <a:t> the </a:t>
            </a:r>
            <a:r>
              <a:rPr lang="fr-FR" sz="1600" dirty="0" err="1">
                <a:solidFill>
                  <a:schemeClr val="dk1"/>
                </a:solidFill>
                <a:latin typeface="+mn-lt"/>
              </a:rPr>
              <a:t>aircraft</a:t>
            </a:r>
            <a:r>
              <a:rPr lang="fr-FR" sz="1600" dirty="0">
                <a:solidFill>
                  <a:schemeClr val="dk1"/>
                </a:solidFill>
                <a:latin typeface="+mn-lt"/>
              </a:rPr>
              <a:t> </a:t>
            </a:r>
            <a:r>
              <a:rPr lang="fr-FR" sz="1600" dirty="0" err="1">
                <a:solidFill>
                  <a:schemeClr val="dk1"/>
                </a:solidFill>
                <a:latin typeface="+mn-lt"/>
              </a:rPr>
              <a:t>during</a:t>
            </a:r>
            <a:r>
              <a:rPr lang="fr-FR" sz="1600" dirty="0">
                <a:solidFill>
                  <a:schemeClr val="dk1"/>
                </a:solidFill>
                <a:latin typeface="+mn-lt"/>
              </a:rPr>
              <a:t> emergency landing situations.</a:t>
            </a:r>
            <a:endParaRPr lang="tr-TR" sz="16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03425D8-7B29-5985-68E2-841EB04339CF}"/>
              </a:ext>
            </a:extLst>
          </p:cNvPr>
          <p:cNvSpPr txBox="1"/>
          <p:nvPr/>
        </p:nvSpPr>
        <p:spPr>
          <a:xfrm>
            <a:off x="713250" y="1150209"/>
            <a:ext cx="64876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34343"/>
              </a:buClr>
              <a:buSzPts val="1200"/>
            </a:pPr>
            <a:r>
              <a:rPr lang="fr-FR" sz="1600" dirty="0" err="1">
                <a:solidFill>
                  <a:schemeClr val="dk1"/>
                </a:solidFill>
                <a:latin typeface="+mn-lt"/>
                <a:sym typeface="Anaheim"/>
              </a:rPr>
              <a:t>Procedures</a:t>
            </a:r>
            <a:r>
              <a:rPr lang="fr-FR" sz="1600" dirty="0">
                <a:solidFill>
                  <a:schemeClr val="dk1"/>
                </a:solidFill>
                <a:latin typeface="+mn-lt"/>
                <a:sym typeface="Anaheim"/>
              </a:rPr>
              <a:t> to </a:t>
            </a:r>
            <a:r>
              <a:rPr lang="fr-FR" sz="1600" dirty="0" err="1">
                <a:solidFill>
                  <a:schemeClr val="dk1"/>
                </a:solidFill>
                <a:latin typeface="+mn-lt"/>
                <a:sym typeface="Anaheim"/>
              </a:rPr>
              <a:t>detect</a:t>
            </a:r>
            <a:r>
              <a:rPr lang="fr-FR" sz="1600" dirty="0">
                <a:solidFill>
                  <a:schemeClr val="dk1"/>
                </a:solidFill>
                <a:latin typeface="+mn-lt"/>
                <a:sym typeface="Anaheim"/>
              </a:rPr>
              <a:t>, </a:t>
            </a:r>
            <a:r>
              <a:rPr lang="fr-FR" sz="1600" dirty="0" err="1">
                <a:solidFill>
                  <a:schemeClr val="dk1"/>
                </a:solidFill>
                <a:latin typeface="+mn-lt"/>
                <a:sym typeface="Anaheim"/>
              </a:rPr>
              <a:t>isolate</a:t>
            </a:r>
            <a:r>
              <a:rPr lang="fr-FR" sz="1600" dirty="0">
                <a:solidFill>
                  <a:schemeClr val="dk1"/>
                </a:solidFill>
                <a:latin typeface="+mn-lt"/>
                <a:sym typeface="Anaheim"/>
              </a:rPr>
              <a:t>, and combat </a:t>
            </a:r>
            <a:r>
              <a:rPr lang="fr-FR" sz="1600" dirty="0" err="1">
                <a:solidFill>
                  <a:schemeClr val="dk1"/>
                </a:solidFill>
                <a:latin typeface="+mn-lt"/>
                <a:sym typeface="Anaheim"/>
              </a:rPr>
              <a:t>fires</a:t>
            </a:r>
            <a:r>
              <a:rPr lang="fr-FR" sz="1600" dirty="0">
                <a:solidFill>
                  <a:schemeClr val="dk1"/>
                </a:solidFill>
                <a:latin typeface="+mn-lt"/>
                <a:sym typeface="Anaheim"/>
              </a:rPr>
              <a:t> in the </a:t>
            </a:r>
            <a:r>
              <a:rPr lang="fr-FR" sz="1600" dirty="0" err="1">
                <a:solidFill>
                  <a:schemeClr val="dk1"/>
                </a:solidFill>
                <a:latin typeface="+mn-lt"/>
                <a:sym typeface="Anaheim"/>
              </a:rPr>
              <a:t>aircraft</a:t>
            </a:r>
            <a:r>
              <a:rPr lang="fr-FR" sz="1600" dirty="0">
                <a:solidFill>
                  <a:schemeClr val="dk1"/>
                </a:solidFill>
                <a:latin typeface="+mn-lt"/>
                <a:sym typeface="Anaheim"/>
              </a:rPr>
              <a:t>, </a:t>
            </a:r>
            <a:r>
              <a:rPr lang="fr-FR" sz="1600" dirty="0" err="1">
                <a:solidFill>
                  <a:schemeClr val="dk1"/>
                </a:solidFill>
                <a:latin typeface="+mn-lt"/>
                <a:sym typeface="Anaheim"/>
              </a:rPr>
              <a:t>including</a:t>
            </a:r>
            <a:r>
              <a:rPr lang="fr-FR" sz="1600" dirty="0">
                <a:solidFill>
                  <a:schemeClr val="dk1"/>
                </a:solidFill>
                <a:latin typeface="+mn-lt"/>
                <a:sym typeface="Anaheim"/>
              </a:rPr>
              <a:t> the </a:t>
            </a:r>
            <a:r>
              <a:rPr lang="fr-FR" sz="1600" dirty="0" err="1">
                <a:solidFill>
                  <a:schemeClr val="dk1"/>
                </a:solidFill>
                <a:latin typeface="+mn-lt"/>
                <a:sym typeface="Anaheim"/>
              </a:rPr>
              <a:t>proper</a:t>
            </a:r>
            <a:r>
              <a:rPr lang="fr-FR" sz="1600" dirty="0">
                <a:solidFill>
                  <a:schemeClr val="dk1"/>
                </a:solidFill>
                <a:latin typeface="+mn-lt"/>
                <a:sym typeface="Anaheim"/>
              </a:rPr>
              <a:t> use of </a:t>
            </a:r>
            <a:r>
              <a:rPr lang="fr-FR" sz="1600" dirty="0" err="1">
                <a:solidFill>
                  <a:schemeClr val="dk1"/>
                </a:solidFill>
                <a:latin typeface="+mn-lt"/>
                <a:sym typeface="Anaheim"/>
              </a:rPr>
              <a:t>fire</a:t>
            </a:r>
            <a:r>
              <a:rPr lang="fr-FR" sz="1600" dirty="0">
                <a:solidFill>
                  <a:schemeClr val="dk1"/>
                </a:solidFill>
                <a:latin typeface="+mn-lt"/>
                <a:sym typeface="Anaheim"/>
              </a:rPr>
              <a:t> </a:t>
            </a:r>
            <a:r>
              <a:rPr lang="fr-FR" sz="1600" dirty="0" err="1">
                <a:solidFill>
                  <a:schemeClr val="dk1"/>
                </a:solidFill>
                <a:latin typeface="+mn-lt"/>
                <a:sym typeface="Anaheim"/>
              </a:rPr>
              <a:t>extinguishers</a:t>
            </a:r>
            <a:r>
              <a:rPr lang="fr-FR" sz="1600" dirty="0">
                <a:solidFill>
                  <a:schemeClr val="dk1"/>
                </a:solidFill>
                <a:latin typeface="+mn-lt"/>
                <a:sym typeface="Anaheim"/>
              </a:rPr>
              <a:t> and communication </a:t>
            </a:r>
            <a:r>
              <a:rPr lang="fr-FR" sz="1600" dirty="0" err="1">
                <a:solidFill>
                  <a:schemeClr val="dk1"/>
                </a:solidFill>
                <a:latin typeface="+mn-lt"/>
                <a:sym typeface="Anaheim"/>
              </a:rPr>
              <a:t>with</a:t>
            </a:r>
            <a:r>
              <a:rPr lang="fr-FR" sz="1600" dirty="0">
                <a:solidFill>
                  <a:schemeClr val="dk1"/>
                </a:solidFill>
                <a:latin typeface="+mn-lt"/>
                <a:sym typeface="Anaheim"/>
              </a:rPr>
              <a:t> ATC.</a:t>
            </a:r>
            <a:endParaRPr lang="tr-TR" sz="1600" dirty="0">
              <a:solidFill>
                <a:schemeClr val="dk1"/>
              </a:solidFill>
              <a:latin typeface="+mn-lt"/>
              <a:sym typeface="Anaheim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750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5A3126C-448E-2522-4637-D1923F088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5358"/>
            <a:ext cx="9134475" cy="5138142"/>
          </a:xfrm>
          <a:prstGeom prst="rect">
            <a:avLst/>
          </a:prstGeom>
        </p:spPr>
      </p:pic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713250" y="601294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dirty="0" err="1">
                <a:latin typeface="+mj-lt"/>
              </a:rPr>
              <a:t>Cabin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Safety</a:t>
            </a:r>
            <a:r>
              <a:rPr lang="fr-FR" dirty="0">
                <a:latin typeface="+mj-lt"/>
              </a:rPr>
              <a:t> and Security:</a:t>
            </a:r>
            <a:r>
              <a:rPr lang="tr-TR" dirty="0">
                <a:latin typeface="+mj-lt"/>
              </a:rPr>
              <a:t> </a:t>
            </a:r>
            <a:endParaRPr dirty="0">
              <a:latin typeface="+mj-lt"/>
            </a:endParaRPr>
          </a:p>
        </p:txBody>
      </p:sp>
      <p:sp>
        <p:nvSpPr>
          <p:cNvPr id="227" name="Google Shape;227;p39"/>
          <p:cNvSpPr txBox="1">
            <a:spLocks noGrp="1"/>
          </p:cNvSpPr>
          <p:nvPr>
            <p:ph type="body" idx="1"/>
          </p:nvPr>
        </p:nvSpPr>
        <p:spPr>
          <a:xfrm>
            <a:off x="713250" y="1002716"/>
            <a:ext cx="6723895" cy="13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tr-TR" sz="1600" dirty="0">
              <a:latin typeface="+mn-lt"/>
            </a:endParaRPr>
          </a:p>
          <a:p>
            <a:pPr marL="0" indent="0">
              <a:buNone/>
            </a:pPr>
            <a:endParaRPr sz="1600" dirty="0">
              <a:latin typeface="+mn-lt"/>
            </a:endParaRPr>
          </a:p>
        </p:txBody>
      </p:sp>
      <p:pic>
        <p:nvPicPr>
          <p:cNvPr id="5" name="Resim 4" descr="kafatası, simge, sembol, kuş, grafik içeren bir resim&#10;&#10;Açıklama otomatik olarak oluşturuldu">
            <a:extLst>
              <a:ext uri="{FF2B5EF4-FFF2-40B4-BE49-F238E27FC236}">
                <a16:creationId xmlns:a16="http://schemas.microsoft.com/office/drawing/2014/main" id="{AE0BCB29-1E3B-3322-3C06-0D670C12C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93" y="4045958"/>
            <a:ext cx="1671721" cy="944886"/>
          </a:xfrm>
          <a:prstGeom prst="rect">
            <a:avLst/>
          </a:prstGeom>
        </p:spPr>
      </p:pic>
      <p:sp>
        <p:nvSpPr>
          <p:cNvPr id="2" name="Google Shape;226;p39">
            <a:extLst>
              <a:ext uri="{FF2B5EF4-FFF2-40B4-BE49-F238E27FC236}">
                <a16:creationId xmlns:a16="http://schemas.microsoft.com/office/drawing/2014/main" id="{E9DC1321-1797-1BB8-486E-53FD0CE1BF72}"/>
              </a:ext>
            </a:extLst>
          </p:cNvPr>
          <p:cNvSpPr txBox="1">
            <a:spLocks/>
          </p:cNvSpPr>
          <p:nvPr/>
        </p:nvSpPr>
        <p:spPr>
          <a:xfrm>
            <a:off x="713250" y="2502809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rcellus"/>
              <a:buNone/>
              <a:defRPr sz="28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fr-FR" dirty="0" err="1">
                <a:latin typeface="+mj-lt"/>
              </a:rPr>
              <a:t>Loss</a:t>
            </a:r>
            <a:r>
              <a:rPr lang="fr-FR" dirty="0">
                <a:latin typeface="+mj-lt"/>
              </a:rPr>
              <a:t> of Control In-Flight (LOC-I):</a:t>
            </a:r>
            <a:r>
              <a:rPr lang="tr-TR" dirty="0">
                <a:latin typeface="+mj-lt"/>
              </a:rPr>
              <a:t>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4257566-794F-0EF4-4C35-2F095A34BA91}"/>
              </a:ext>
            </a:extLst>
          </p:cNvPr>
          <p:cNvSpPr txBox="1"/>
          <p:nvPr/>
        </p:nvSpPr>
        <p:spPr>
          <a:xfrm>
            <a:off x="713250" y="3062306"/>
            <a:ext cx="6244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34343"/>
              </a:buClr>
              <a:buSzPts val="1200"/>
            </a:pP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Specialized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training to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prevent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and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recover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from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situations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where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the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aircraft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loses control in-flight,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which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is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a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leading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cause of accidents in aviation.</a:t>
            </a:r>
            <a:r>
              <a:rPr lang="tr-TR" sz="1600" dirty="0">
                <a:effectLst/>
                <a:latin typeface="+mn-lt"/>
              </a:rPr>
              <a:t> </a:t>
            </a:r>
            <a:endParaRPr lang="tr-TR" sz="16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03425D8-7B29-5985-68E2-841EB04339CF}"/>
              </a:ext>
            </a:extLst>
          </p:cNvPr>
          <p:cNvSpPr txBox="1"/>
          <p:nvPr/>
        </p:nvSpPr>
        <p:spPr>
          <a:xfrm>
            <a:off x="713250" y="1150209"/>
            <a:ext cx="6487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34343"/>
              </a:buClr>
              <a:buSzPts val="1200"/>
            </a:pP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Covering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procedures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to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handle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unruly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passengers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potential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hijack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situations, and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any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security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threats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onboard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the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aircraft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.</a:t>
            </a:r>
            <a:r>
              <a:rPr lang="tr-TR" sz="1600" dirty="0">
                <a:effectLst/>
                <a:latin typeface="+mn-lt"/>
              </a:rPr>
              <a:t> 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417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D50A3D2-8D47-2B64-7DE1-C1C587A02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5358"/>
            <a:ext cx="9134475" cy="5138142"/>
          </a:xfrm>
          <a:prstGeom prst="rect">
            <a:avLst/>
          </a:prstGeom>
        </p:spPr>
      </p:pic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713250" y="601294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dirty="0" err="1">
                <a:latin typeface="+mj-lt"/>
              </a:rPr>
              <a:t>Hazardous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Weather</a:t>
            </a:r>
            <a:r>
              <a:rPr lang="fr-FR" dirty="0">
                <a:latin typeface="+mj-lt"/>
              </a:rPr>
              <a:t> Operations:</a:t>
            </a:r>
            <a:r>
              <a:rPr lang="tr-TR" dirty="0">
                <a:latin typeface="+mj-lt"/>
              </a:rPr>
              <a:t> </a:t>
            </a:r>
            <a:endParaRPr dirty="0">
              <a:latin typeface="+mj-lt"/>
            </a:endParaRPr>
          </a:p>
        </p:txBody>
      </p:sp>
      <p:sp>
        <p:nvSpPr>
          <p:cNvPr id="227" name="Google Shape;227;p39"/>
          <p:cNvSpPr txBox="1">
            <a:spLocks noGrp="1"/>
          </p:cNvSpPr>
          <p:nvPr>
            <p:ph type="body" idx="1"/>
          </p:nvPr>
        </p:nvSpPr>
        <p:spPr>
          <a:xfrm>
            <a:off x="902093" y="1079494"/>
            <a:ext cx="6723895" cy="13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tr-TR" sz="1600" dirty="0">
              <a:latin typeface="+mn-lt"/>
            </a:endParaRPr>
          </a:p>
          <a:p>
            <a:pPr marL="0" indent="0">
              <a:buNone/>
            </a:pPr>
            <a:endParaRPr sz="1600" dirty="0">
              <a:latin typeface="+mn-lt"/>
            </a:endParaRPr>
          </a:p>
        </p:txBody>
      </p:sp>
      <p:pic>
        <p:nvPicPr>
          <p:cNvPr id="5" name="Resim 4" descr="kafatası, simge, sembol, kuş, grafik içeren bir resim&#10;&#10;Açıklama otomatik olarak oluşturuldu">
            <a:extLst>
              <a:ext uri="{FF2B5EF4-FFF2-40B4-BE49-F238E27FC236}">
                <a16:creationId xmlns:a16="http://schemas.microsoft.com/office/drawing/2014/main" id="{AE0BCB29-1E3B-3322-3C06-0D670C12C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2" y="4034212"/>
            <a:ext cx="1671721" cy="944886"/>
          </a:xfrm>
          <a:prstGeom prst="rect">
            <a:avLst/>
          </a:prstGeom>
        </p:spPr>
      </p:pic>
      <p:sp>
        <p:nvSpPr>
          <p:cNvPr id="2" name="Google Shape;226;p39">
            <a:extLst>
              <a:ext uri="{FF2B5EF4-FFF2-40B4-BE49-F238E27FC236}">
                <a16:creationId xmlns:a16="http://schemas.microsoft.com/office/drawing/2014/main" id="{E9DC1321-1797-1BB8-486E-53FD0CE1BF72}"/>
              </a:ext>
            </a:extLst>
          </p:cNvPr>
          <p:cNvSpPr txBox="1">
            <a:spLocks/>
          </p:cNvSpPr>
          <p:nvPr/>
        </p:nvSpPr>
        <p:spPr>
          <a:xfrm>
            <a:off x="713250" y="2263709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rcellus"/>
              <a:buNone/>
              <a:defRPr sz="28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fr-FR" dirty="0">
                <a:latin typeface="+mj-lt"/>
              </a:rPr>
              <a:t>Emergency Equipment and </a:t>
            </a:r>
            <a:r>
              <a:rPr lang="fr-FR" dirty="0" err="1">
                <a:latin typeface="+mj-lt"/>
              </a:rPr>
              <a:t>Systems</a:t>
            </a:r>
            <a:r>
              <a:rPr lang="fr-FR" dirty="0">
                <a:latin typeface="+mj-lt"/>
              </a:rPr>
              <a:t>:</a:t>
            </a:r>
            <a:r>
              <a:rPr lang="tr-TR" dirty="0">
                <a:latin typeface="+mj-lt"/>
              </a:rPr>
              <a:t>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4257566-794F-0EF4-4C35-2F095A34BA91}"/>
              </a:ext>
            </a:extLst>
          </p:cNvPr>
          <p:cNvSpPr txBox="1"/>
          <p:nvPr/>
        </p:nvSpPr>
        <p:spPr>
          <a:xfrm>
            <a:off x="713250" y="2858522"/>
            <a:ext cx="6244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34343"/>
              </a:buClr>
              <a:buSzPts val="1200"/>
            </a:pP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Familiarization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with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the emergency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equipment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and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systems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available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on the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specific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aircraft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including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oxygen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masks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, emergency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lighting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, life rafts, and more. </a:t>
            </a:r>
            <a:endParaRPr lang="tr-TR" sz="16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03425D8-7B29-5985-68E2-841EB04339CF}"/>
              </a:ext>
            </a:extLst>
          </p:cNvPr>
          <p:cNvSpPr txBox="1"/>
          <p:nvPr/>
        </p:nvSpPr>
        <p:spPr>
          <a:xfrm>
            <a:off x="713250" y="1150209"/>
            <a:ext cx="6487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34343"/>
              </a:buClr>
              <a:buSzPts val="1200"/>
            </a:pP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Preparations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for handling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hazardous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weather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conditions,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such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as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thunderstorms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icing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, and turbulence.</a:t>
            </a:r>
            <a:r>
              <a:rPr lang="tr-TR" sz="1600" dirty="0">
                <a:effectLst/>
                <a:latin typeface="+mn-lt"/>
              </a:rPr>
              <a:t> 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5031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841C6CE-96BC-E983-637D-334AC09F8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5358"/>
            <a:ext cx="9134475" cy="5138142"/>
          </a:xfrm>
          <a:prstGeom prst="rect">
            <a:avLst/>
          </a:prstGeom>
        </p:spPr>
      </p:pic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713250" y="601294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dirty="0">
                <a:latin typeface="+mj-lt"/>
              </a:rPr>
              <a:t>Simulator Training: </a:t>
            </a:r>
            <a:endParaRPr dirty="0">
              <a:latin typeface="+mj-lt"/>
            </a:endParaRPr>
          </a:p>
        </p:txBody>
      </p:sp>
      <p:sp>
        <p:nvSpPr>
          <p:cNvPr id="227" name="Google Shape;227;p39"/>
          <p:cNvSpPr txBox="1">
            <a:spLocks noGrp="1"/>
          </p:cNvSpPr>
          <p:nvPr>
            <p:ph type="body" idx="1"/>
          </p:nvPr>
        </p:nvSpPr>
        <p:spPr>
          <a:xfrm>
            <a:off x="902093" y="1079494"/>
            <a:ext cx="6723895" cy="13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tr-TR" sz="1600" dirty="0">
              <a:latin typeface="+mn-lt"/>
            </a:endParaRPr>
          </a:p>
          <a:p>
            <a:pPr marL="0" indent="0">
              <a:buNone/>
            </a:pPr>
            <a:endParaRPr sz="1600" dirty="0">
              <a:latin typeface="+mn-lt"/>
            </a:endParaRPr>
          </a:p>
        </p:txBody>
      </p:sp>
      <p:pic>
        <p:nvPicPr>
          <p:cNvPr id="5" name="Resim 4" descr="kafatası, simge, sembol, kuş, grafik içeren bir resim&#10;&#10;Açıklama otomatik olarak oluşturuldu">
            <a:extLst>
              <a:ext uri="{FF2B5EF4-FFF2-40B4-BE49-F238E27FC236}">
                <a16:creationId xmlns:a16="http://schemas.microsoft.com/office/drawing/2014/main" id="{AE0BCB29-1E3B-3322-3C06-0D670C12C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2" y="4064006"/>
            <a:ext cx="1671721" cy="944886"/>
          </a:xfrm>
          <a:prstGeom prst="rect">
            <a:avLst/>
          </a:prstGeom>
        </p:spPr>
      </p:pic>
      <p:sp>
        <p:nvSpPr>
          <p:cNvPr id="2" name="Google Shape;226;p39">
            <a:extLst>
              <a:ext uri="{FF2B5EF4-FFF2-40B4-BE49-F238E27FC236}">
                <a16:creationId xmlns:a16="http://schemas.microsoft.com/office/drawing/2014/main" id="{E9DC1321-1797-1BB8-486E-53FD0CE1BF72}"/>
              </a:ext>
            </a:extLst>
          </p:cNvPr>
          <p:cNvSpPr txBox="1">
            <a:spLocks/>
          </p:cNvSpPr>
          <p:nvPr/>
        </p:nvSpPr>
        <p:spPr>
          <a:xfrm>
            <a:off x="713250" y="2263709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rcellus"/>
              <a:buNone/>
              <a:defRPr sz="28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fr-FR" dirty="0">
                <a:latin typeface="+mj-lt"/>
              </a:rPr>
              <a:t>Crew Resource Management (CRM):</a:t>
            </a:r>
            <a:r>
              <a:rPr lang="tr-TR" dirty="0">
                <a:latin typeface="+mj-lt"/>
              </a:rPr>
              <a:t>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4257566-794F-0EF4-4C35-2F095A34BA91}"/>
              </a:ext>
            </a:extLst>
          </p:cNvPr>
          <p:cNvSpPr txBox="1"/>
          <p:nvPr/>
        </p:nvSpPr>
        <p:spPr>
          <a:xfrm>
            <a:off x="713250" y="2858522"/>
            <a:ext cx="624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34343"/>
              </a:buClr>
              <a:buSzPts val="1200"/>
            </a:pP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CRM training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is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essential for effective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teamwork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and communication in the cockpit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during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emergencies.</a:t>
            </a:r>
            <a:r>
              <a:rPr lang="tr-TR" sz="1600" dirty="0">
                <a:effectLst/>
                <a:latin typeface="+mn-lt"/>
              </a:rPr>
              <a:t> </a:t>
            </a:r>
            <a:endParaRPr lang="tr-TR" sz="16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03425D8-7B29-5985-68E2-841EB04339CF}"/>
              </a:ext>
            </a:extLst>
          </p:cNvPr>
          <p:cNvSpPr txBox="1"/>
          <p:nvPr/>
        </p:nvSpPr>
        <p:spPr>
          <a:xfrm>
            <a:off x="713250" y="1150209"/>
            <a:ext cx="64876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Practical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training in flight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simulators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where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pilots can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experience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various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emergency scenarios in a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realistic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and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safe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kern="100" dirty="0" err="1">
                <a:effectLst/>
                <a:latin typeface="+mn-lt"/>
                <a:ea typeface="Calibri" panose="020F0502020204030204" pitchFamily="34" charset="0"/>
              </a:rPr>
              <a:t>environment</a:t>
            </a:r>
            <a:r>
              <a:rPr lang="fr-FR" sz="1600" kern="100" dirty="0"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tr-TR" sz="1600" kern="100" dirty="0">
              <a:effectLst/>
              <a:latin typeface="+mn-lt"/>
              <a:ea typeface="Calibri" panose="020F0502020204030204" pitchFamily="34" charset="0"/>
            </a:endParaRPr>
          </a:p>
          <a:p>
            <a:r>
              <a:rPr lang="fr-F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tr-TR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73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EA6B253-6EEF-8A69-FA49-1ABAF7BD1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5358"/>
            <a:ext cx="9134475" cy="5138142"/>
          </a:xfrm>
          <a:prstGeom prst="rect">
            <a:avLst/>
          </a:prstGeom>
        </p:spPr>
      </p:pic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713250" y="601294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dirty="0" err="1">
                <a:latin typeface="+mj-lt"/>
              </a:rPr>
              <a:t>Regulatory</a:t>
            </a:r>
            <a:r>
              <a:rPr lang="fr-FR" dirty="0">
                <a:latin typeface="+mj-lt"/>
              </a:rPr>
              <a:t> Compliance:</a:t>
            </a:r>
            <a:r>
              <a:rPr lang="tr-TR" dirty="0">
                <a:latin typeface="+mj-lt"/>
              </a:rPr>
              <a:t> </a:t>
            </a:r>
            <a:endParaRPr dirty="0">
              <a:latin typeface="+mj-lt"/>
            </a:endParaRPr>
          </a:p>
        </p:txBody>
      </p:sp>
      <p:sp>
        <p:nvSpPr>
          <p:cNvPr id="227" name="Google Shape;227;p39"/>
          <p:cNvSpPr txBox="1">
            <a:spLocks noGrp="1"/>
          </p:cNvSpPr>
          <p:nvPr>
            <p:ph type="body" idx="1"/>
          </p:nvPr>
        </p:nvSpPr>
        <p:spPr>
          <a:xfrm>
            <a:off x="902093" y="1079494"/>
            <a:ext cx="6723895" cy="13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tr-TR" sz="1600" dirty="0">
              <a:latin typeface="+mn-lt"/>
            </a:endParaRPr>
          </a:p>
          <a:p>
            <a:pPr marL="0" indent="0">
              <a:buNone/>
            </a:pPr>
            <a:endParaRPr sz="1600" dirty="0">
              <a:latin typeface="+mn-lt"/>
            </a:endParaRPr>
          </a:p>
        </p:txBody>
      </p:sp>
      <p:pic>
        <p:nvPicPr>
          <p:cNvPr id="5" name="Resim 4" descr="kafatası, simge, sembol, kuş, grafik içeren bir resim&#10;&#10;Açıklama otomatik olarak oluşturuldu">
            <a:extLst>
              <a:ext uri="{FF2B5EF4-FFF2-40B4-BE49-F238E27FC236}">
                <a16:creationId xmlns:a16="http://schemas.microsoft.com/office/drawing/2014/main" id="{AE0BCB29-1E3B-3322-3C06-0D670C12C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11" y="3944066"/>
            <a:ext cx="1671721" cy="944886"/>
          </a:xfrm>
          <a:prstGeom prst="rect">
            <a:avLst/>
          </a:prstGeom>
        </p:spPr>
      </p:pic>
      <p:sp>
        <p:nvSpPr>
          <p:cNvPr id="2" name="Google Shape;226;p39">
            <a:extLst>
              <a:ext uri="{FF2B5EF4-FFF2-40B4-BE49-F238E27FC236}">
                <a16:creationId xmlns:a16="http://schemas.microsoft.com/office/drawing/2014/main" id="{E9DC1321-1797-1BB8-486E-53FD0CE1BF72}"/>
              </a:ext>
            </a:extLst>
          </p:cNvPr>
          <p:cNvSpPr txBox="1">
            <a:spLocks/>
          </p:cNvSpPr>
          <p:nvPr/>
        </p:nvSpPr>
        <p:spPr>
          <a:xfrm>
            <a:off x="713250" y="2263709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rcellus"/>
              <a:buNone/>
              <a:defRPr sz="28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sso One"/>
              <a:buNone/>
              <a:defRPr sz="3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fr-FR" dirty="0" err="1">
                <a:latin typeface="+mj-lt"/>
              </a:rPr>
              <a:t>Safety</a:t>
            </a:r>
            <a:r>
              <a:rPr lang="fr-FR" dirty="0">
                <a:latin typeface="+mj-lt"/>
              </a:rPr>
              <a:t> Management System (SMS): </a:t>
            </a:r>
            <a:endParaRPr lang="tr-TR" dirty="0">
              <a:latin typeface="+mj-lt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4257566-794F-0EF4-4C35-2F095A34BA91}"/>
              </a:ext>
            </a:extLst>
          </p:cNvPr>
          <p:cNvSpPr txBox="1"/>
          <p:nvPr/>
        </p:nvSpPr>
        <p:spPr>
          <a:xfrm>
            <a:off x="713250" y="2858522"/>
            <a:ext cx="6244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34343"/>
              </a:buClr>
              <a:buSzPts val="1200"/>
            </a:pP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Familiarizing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pilots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with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the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principles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of SMS,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which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promotes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a proactive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approach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to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safety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and encourages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reporting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and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analyzing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safety-related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events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.</a:t>
            </a:r>
            <a:r>
              <a:rPr lang="tr-TR" sz="1600" dirty="0">
                <a:effectLst/>
                <a:latin typeface="+mn-lt"/>
              </a:rPr>
              <a:t> </a:t>
            </a:r>
            <a:endParaRPr lang="tr-TR" sz="16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03425D8-7B29-5985-68E2-841EB04339CF}"/>
              </a:ext>
            </a:extLst>
          </p:cNvPr>
          <p:cNvSpPr txBox="1"/>
          <p:nvPr/>
        </p:nvSpPr>
        <p:spPr>
          <a:xfrm>
            <a:off x="713250" y="1150209"/>
            <a:ext cx="6487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34343"/>
              </a:buClr>
              <a:buSzPts val="1200"/>
            </a:pP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Understanding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and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adhering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to EASA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regulations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related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to emergency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procedures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training and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recurrent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 training </a:t>
            </a:r>
            <a:r>
              <a:rPr lang="fr-FR" sz="1600" dirty="0" err="1">
                <a:effectLst/>
                <a:latin typeface="+mn-lt"/>
                <a:ea typeface="Calibri" panose="020F0502020204030204" pitchFamily="34" charset="0"/>
              </a:rPr>
              <a:t>requirements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8785597"/>
      </p:ext>
    </p:extLst>
  </p:cSld>
  <p:clrMapOvr>
    <a:masterClrMapping/>
  </p:clrMapOvr>
</p:sld>
</file>

<file path=ppt/theme/theme1.xml><?xml version="1.0" encoding="utf-8"?>
<a:theme xmlns:a="http://schemas.openxmlformats.org/drawingml/2006/main" name="Starting a Company in Korea by Slidesgo">
  <a:themeElements>
    <a:clrScheme name="Simple Light">
      <a:dk1>
        <a:srgbClr val="212121"/>
      </a:dk1>
      <a:lt1>
        <a:srgbClr val="FFFFFF"/>
      </a:lt1>
      <a:dk2>
        <a:srgbClr val="C1A480"/>
      </a:dk2>
      <a:lt2>
        <a:srgbClr val="F3F4ED"/>
      </a:lt2>
      <a:accent1>
        <a:srgbClr val="4E4E4E"/>
      </a:accent1>
      <a:accent2>
        <a:srgbClr val="D3C1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479</Words>
  <Application>Microsoft Macintosh PowerPoint</Application>
  <PresentationFormat>Ekran Gösterisi (16:9)</PresentationFormat>
  <Paragraphs>39</Paragraphs>
  <Slides>12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9" baseType="lpstr">
      <vt:lpstr>Anaheim</vt:lpstr>
      <vt:lpstr>Arial</vt:lpstr>
      <vt:lpstr>Marcellus</vt:lpstr>
      <vt:lpstr>Roboto Condensed Light</vt:lpstr>
      <vt:lpstr>Russo One</vt:lpstr>
      <vt:lpstr>Times New Roman</vt:lpstr>
      <vt:lpstr>Starting a Company in Korea by Slidesgo</vt:lpstr>
      <vt:lpstr>Normal Abnormal &amp; Emergency Procedures</vt:lpstr>
      <vt:lpstr>Introduction</vt:lpstr>
      <vt:lpstr>Normal Operations</vt:lpstr>
      <vt:lpstr>Emergency Situations and Decision Making: </vt:lpstr>
      <vt:lpstr>Fire and Smoke: </vt:lpstr>
      <vt:lpstr>Cabin Safety and Security: </vt:lpstr>
      <vt:lpstr>Hazardous Weather Operations: </vt:lpstr>
      <vt:lpstr>Simulator Training: </vt:lpstr>
      <vt:lpstr>Regulatory Compliance: </vt:lpstr>
      <vt:lpstr>Overview:</vt:lpstr>
      <vt:lpstr>Resources / Further Links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 Abnormal &amp; Emergency Procedures</dc:title>
  <cp:lastModifiedBy>Selin Tunalı</cp:lastModifiedBy>
  <cp:revision>15</cp:revision>
  <dcterms:modified xsi:type="dcterms:W3CDTF">2023-08-01T10:29:26Z</dcterms:modified>
</cp:coreProperties>
</file>