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8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7F3EA7-8CF2-4788-82BF-68E1F8A0B953}">
  <a:tblStyle styleId="{807F3EA7-8CF2-4788-82BF-68E1F8A0B9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2"/>
    <p:restoredTop sz="94640"/>
  </p:normalViewPr>
  <p:slideViewPr>
    <p:cSldViewPr snapToGrid="0">
      <p:cViewPr varScale="1">
        <p:scale>
          <a:sx n="136" d="100"/>
          <a:sy n="136" d="100"/>
        </p:scale>
        <p:origin x="1176" y="176"/>
      </p:cViewPr>
      <p:guideLst>
        <p:guide pos="2880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5508d013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5508d013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645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7258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5508d013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5508d013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84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92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27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43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084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173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594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6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34093" y="981754"/>
            <a:ext cx="5275800" cy="27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20050" y="3698854"/>
            <a:ext cx="3903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/>
          <p:nvPr/>
        </p:nvSpPr>
        <p:spPr>
          <a:xfrm>
            <a:off x="6418575" y="539500"/>
            <a:ext cx="2728500" cy="459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" name="Google Shape;194;p31"/>
          <p:cNvCxnSpPr/>
          <p:nvPr/>
        </p:nvCxnSpPr>
        <p:spPr>
          <a:xfrm>
            <a:off x="9525" y="4889179"/>
            <a:ext cx="520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5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32"/>
          <p:cNvCxnSpPr/>
          <p:nvPr/>
        </p:nvCxnSpPr>
        <p:spPr>
          <a:xfrm>
            <a:off x="8417887" y="1332600"/>
            <a:ext cx="0" cy="39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32"/>
          <p:cNvSpPr/>
          <p:nvPr/>
        </p:nvSpPr>
        <p:spPr>
          <a:xfrm flipH="1">
            <a:off x="-38" y="2005950"/>
            <a:ext cx="3441900" cy="313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5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33"/>
          <p:cNvGrpSpPr/>
          <p:nvPr/>
        </p:nvGrpSpPr>
        <p:grpSpPr>
          <a:xfrm>
            <a:off x="713251" y="294337"/>
            <a:ext cx="7717830" cy="4571128"/>
            <a:chOff x="1077725" y="1006750"/>
            <a:chExt cx="6763500" cy="2730825"/>
          </a:xfrm>
        </p:grpSpPr>
        <p:cxnSp>
          <p:nvCxnSpPr>
            <p:cNvPr id="200" name="Google Shape;200;p33"/>
            <p:cNvCxnSpPr/>
            <p:nvPr/>
          </p:nvCxnSpPr>
          <p:spPr>
            <a:xfrm>
              <a:off x="1077725" y="1006750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33"/>
            <p:cNvCxnSpPr/>
            <p:nvPr/>
          </p:nvCxnSpPr>
          <p:spPr>
            <a:xfrm>
              <a:off x="1077725" y="3737575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5_1_1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Google Shape;203;p34"/>
          <p:cNvCxnSpPr/>
          <p:nvPr/>
        </p:nvCxnSpPr>
        <p:spPr>
          <a:xfrm>
            <a:off x="8439150" y="-19050"/>
            <a:ext cx="0" cy="4667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726075" y="1239294"/>
            <a:ext cx="0" cy="39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3225" y="1219150"/>
            <a:ext cx="7699200" cy="3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3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3225" y="54907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4"/>
          <p:cNvGrpSpPr/>
          <p:nvPr/>
        </p:nvGrpSpPr>
        <p:grpSpPr>
          <a:xfrm>
            <a:off x="713251" y="294337"/>
            <a:ext cx="7717830" cy="4571128"/>
            <a:chOff x="1077725" y="1006750"/>
            <a:chExt cx="6763500" cy="2730825"/>
          </a:xfrm>
        </p:grpSpPr>
        <p:cxnSp>
          <p:nvCxnSpPr>
            <p:cNvPr id="19" name="Google Shape;19;p4"/>
            <p:cNvCxnSpPr/>
            <p:nvPr/>
          </p:nvCxnSpPr>
          <p:spPr>
            <a:xfrm>
              <a:off x="1077725" y="1006750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4"/>
            <p:cNvCxnSpPr/>
            <p:nvPr/>
          </p:nvCxnSpPr>
          <p:spPr>
            <a:xfrm>
              <a:off x="1077725" y="3737575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94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cellus"/>
              <a:buNone/>
              <a:defRPr sz="28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7" r:id="rId3"/>
    <p:sldLayoutId id="2147483678" r:id="rId4"/>
    <p:sldLayoutId id="2147483679" r:id="rId5"/>
    <p:sldLayoutId id="2147483680" r:id="rId6"/>
    <p:sldLayoutId id="214748368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drive.google.com/drive/folders/1KSomqOrEKf5qGA6RZyfVn9QfwlINzwT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bina, tavan, dış mekan, gece içeren bir resim&#10;&#10;Açıklama otomatik olarak oluşturuldu">
            <a:extLst>
              <a:ext uri="{FF2B5EF4-FFF2-40B4-BE49-F238E27FC236}">
                <a16:creationId xmlns:a16="http://schemas.microsoft.com/office/drawing/2014/main" id="{4E4CAE9D-6B26-591B-665B-6249679E5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47359"/>
          </a:xfrm>
          <a:prstGeom prst="rect">
            <a:avLst/>
          </a:prstGeom>
        </p:spPr>
      </p:pic>
      <p:sp>
        <p:nvSpPr>
          <p:cNvPr id="216" name="Google Shape;216;p38"/>
          <p:cNvSpPr/>
          <p:nvPr/>
        </p:nvSpPr>
        <p:spPr>
          <a:xfrm>
            <a:off x="0" y="-1"/>
            <a:ext cx="9144000" cy="5547359"/>
          </a:xfrm>
          <a:prstGeom prst="rect">
            <a:avLst/>
          </a:prstGeom>
          <a:solidFill>
            <a:srgbClr val="212121">
              <a:alpha val="6393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p38"/>
          <p:cNvSpPr txBox="1">
            <a:spLocks noGrp="1"/>
          </p:cNvSpPr>
          <p:nvPr>
            <p:ph type="subTitle" idx="1"/>
          </p:nvPr>
        </p:nvSpPr>
        <p:spPr>
          <a:xfrm>
            <a:off x="2740237" y="4219801"/>
            <a:ext cx="3903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+mj-lt"/>
              </a:rPr>
              <a:t>Training </a:t>
            </a:r>
            <a:r>
              <a:rPr lang="tr-TR" dirty="0" err="1">
                <a:latin typeface="+mj-lt"/>
              </a:rPr>
              <a:t>Overview</a:t>
            </a:r>
            <a:endParaRPr dirty="0">
              <a:latin typeface="+mj-lt"/>
            </a:endParaRPr>
          </a:p>
        </p:txBody>
      </p:sp>
      <p:sp>
        <p:nvSpPr>
          <p:cNvPr id="218" name="Google Shape;218;p38"/>
          <p:cNvSpPr txBox="1">
            <a:spLocks noGrp="1"/>
          </p:cNvSpPr>
          <p:nvPr>
            <p:ph type="ctrTitle"/>
          </p:nvPr>
        </p:nvSpPr>
        <p:spPr>
          <a:xfrm>
            <a:off x="552896" y="1489779"/>
            <a:ext cx="8395162" cy="2592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tr-TR" sz="4400" dirty="0" err="1">
                <a:latin typeface="+mj-lt"/>
                <a:cs typeface="Times New Roman" panose="02020603050405020304" pitchFamily="18" charset="0"/>
              </a:rPr>
              <a:t>Pre</a:t>
            </a:r>
            <a:r>
              <a:rPr lang="tr-TR" sz="4400" dirty="0">
                <a:latin typeface="+mj-lt"/>
                <a:cs typeface="Times New Roman" panose="02020603050405020304" pitchFamily="18" charset="0"/>
              </a:rPr>
              <a:t>/Post Flight </a:t>
            </a:r>
            <a:r>
              <a:rPr lang="tr-TR" sz="4400" dirty="0" err="1">
                <a:latin typeface="+mj-lt"/>
                <a:cs typeface="Times New Roman" panose="02020603050405020304" pitchFamily="18" charset="0"/>
              </a:rPr>
              <a:t>Procedures</a:t>
            </a:r>
            <a:endParaRPr lang="tr-TR" sz="44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19" name="Google Shape;219;p38"/>
          <p:cNvGrpSpPr/>
          <p:nvPr/>
        </p:nvGrpSpPr>
        <p:grpSpPr>
          <a:xfrm>
            <a:off x="1187433" y="725486"/>
            <a:ext cx="7156465" cy="3959679"/>
            <a:chOff x="1077725" y="1006750"/>
            <a:chExt cx="6763500" cy="2730825"/>
          </a:xfrm>
        </p:grpSpPr>
        <p:cxnSp>
          <p:nvCxnSpPr>
            <p:cNvPr id="220" name="Google Shape;220;p38"/>
            <p:cNvCxnSpPr/>
            <p:nvPr/>
          </p:nvCxnSpPr>
          <p:spPr>
            <a:xfrm>
              <a:off x="1077725" y="1006750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38"/>
            <p:cNvCxnSpPr/>
            <p:nvPr/>
          </p:nvCxnSpPr>
          <p:spPr>
            <a:xfrm>
              <a:off x="1077725" y="3737575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B0A2A12-6439-693D-BCC2-570F1E1D3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818025" y="842548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 err="1">
                <a:latin typeface="+mj-lt"/>
              </a:rPr>
              <a:t>Overview</a:t>
            </a:r>
            <a:endParaRPr sz="3600"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50" y="1540912"/>
            <a:ext cx="6973426" cy="2061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Both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pre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-flight and post-flight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procedures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are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critical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to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maintaining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the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safety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efficiency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of flight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operations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They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help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identify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address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issues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before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they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become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safety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concerns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ensure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that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the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aircraft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remains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in optimal condition for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continued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+mn-lt"/>
                <a:ea typeface="Calibri" panose="020F0502020204030204" pitchFamily="34" charset="0"/>
              </a:rPr>
              <a:t>operations</a:t>
            </a:r>
            <a:r>
              <a:rPr lang="fr-FR" sz="1800" kern="100" dirty="0"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tr-TR" sz="1800" kern="1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3985441"/>
            <a:ext cx="1671721" cy="9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6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291FCEE-9AA2-60BC-99E1-7B56405EC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50" y="794923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 err="1">
                <a:latin typeface="+mj-lt"/>
              </a:rPr>
              <a:t>Resources</a:t>
            </a:r>
            <a:r>
              <a:rPr lang="tr-TR" sz="3600" dirty="0">
                <a:latin typeface="+mj-lt"/>
              </a:rPr>
              <a:t> / </a:t>
            </a:r>
            <a:r>
              <a:rPr lang="tr-TR" sz="3600" dirty="0" err="1">
                <a:latin typeface="+mj-lt"/>
              </a:rPr>
              <a:t>Further</a:t>
            </a:r>
            <a:r>
              <a:rPr lang="tr-TR" sz="3600" dirty="0">
                <a:latin typeface="+mj-lt"/>
              </a:rPr>
              <a:t> Links</a:t>
            </a:r>
            <a:endParaRPr sz="3600"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50" y="1732912"/>
            <a:ext cx="6973426" cy="2061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tr-TR" sz="2000" dirty="0" err="1">
                <a:solidFill>
                  <a:schemeClr val="tx1"/>
                </a:solidFill>
                <a:latin typeface="+mj-lt"/>
              </a:rPr>
              <a:t>We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kindly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invite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you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follow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r>
              <a:rPr lang="tr-TR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further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information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on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this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training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specific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aircraft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where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you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can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access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your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own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related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files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from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Remote EFB. </a:t>
            </a:r>
          </a:p>
          <a:p>
            <a:pPr marL="0" indent="0">
              <a:buNone/>
            </a:pPr>
            <a:endParaRPr lang="tr-TR" sz="2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tr-TR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4062741"/>
            <a:ext cx="1545898" cy="87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6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bina, tavan, dış mekan, gece içeren bir resim&#10;&#10;Açıklama otomatik olarak oluşturuldu">
            <a:extLst>
              <a:ext uri="{FF2B5EF4-FFF2-40B4-BE49-F238E27FC236}">
                <a16:creationId xmlns:a16="http://schemas.microsoft.com/office/drawing/2014/main" id="{4E4CAE9D-6B26-591B-665B-6249679E5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47359"/>
          </a:xfrm>
          <a:prstGeom prst="rect">
            <a:avLst/>
          </a:prstGeom>
        </p:spPr>
      </p:pic>
      <p:sp>
        <p:nvSpPr>
          <p:cNvPr id="216" name="Google Shape;216;p38"/>
          <p:cNvSpPr/>
          <p:nvPr/>
        </p:nvSpPr>
        <p:spPr>
          <a:xfrm>
            <a:off x="0" y="0"/>
            <a:ext cx="9144000" cy="5547359"/>
          </a:xfrm>
          <a:prstGeom prst="rect">
            <a:avLst/>
          </a:prstGeom>
          <a:solidFill>
            <a:srgbClr val="212121">
              <a:alpha val="6393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38"/>
          <p:cNvSpPr txBox="1">
            <a:spLocks noGrp="1"/>
          </p:cNvSpPr>
          <p:nvPr>
            <p:ph type="ctrTitle"/>
          </p:nvPr>
        </p:nvSpPr>
        <p:spPr>
          <a:xfrm>
            <a:off x="450619" y="1632653"/>
            <a:ext cx="8395162" cy="2592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tr-TR" sz="5400" dirty="0">
                <a:latin typeface="+mj-lt"/>
                <a:cs typeface="Times New Roman" panose="02020603050405020304" pitchFamily="18" charset="0"/>
              </a:rPr>
              <a:t>THANK YOU</a:t>
            </a:r>
          </a:p>
        </p:txBody>
      </p:sp>
      <p:grpSp>
        <p:nvGrpSpPr>
          <p:cNvPr id="219" name="Google Shape;219;p38"/>
          <p:cNvGrpSpPr/>
          <p:nvPr/>
        </p:nvGrpSpPr>
        <p:grpSpPr>
          <a:xfrm>
            <a:off x="1187433" y="725486"/>
            <a:ext cx="7156465" cy="3959679"/>
            <a:chOff x="1077725" y="1006750"/>
            <a:chExt cx="6763500" cy="2730825"/>
          </a:xfrm>
        </p:grpSpPr>
        <p:cxnSp>
          <p:nvCxnSpPr>
            <p:cNvPr id="220" name="Google Shape;220;p38"/>
            <p:cNvCxnSpPr/>
            <p:nvPr/>
          </p:nvCxnSpPr>
          <p:spPr>
            <a:xfrm>
              <a:off x="1077725" y="1006750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38"/>
            <p:cNvCxnSpPr/>
            <p:nvPr/>
          </p:nvCxnSpPr>
          <p:spPr>
            <a:xfrm>
              <a:off x="1077725" y="3737575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9574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CE6A571-FD8A-40FF-A7DC-EFE90E091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25" y="956663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 err="1">
                <a:latin typeface="+mj-lt"/>
              </a:rPr>
              <a:t>Introduction</a:t>
            </a:r>
            <a:r>
              <a:rPr lang="tr-TR" sz="3200" dirty="0">
                <a:latin typeface="+mj-lt"/>
              </a:rPr>
              <a:t> </a:t>
            </a:r>
            <a:r>
              <a:rPr lang="tr-TR" sz="3200" dirty="0" err="1">
                <a:latin typeface="+mj-lt"/>
              </a:rPr>
              <a:t>to</a:t>
            </a:r>
            <a:r>
              <a:rPr lang="tr-TR" sz="3200" dirty="0">
                <a:latin typeface="+mj-lt"/>
              </a:rPr>
              <a:t> </a:t>
            </a:r>
            <a:r>
              <a:rPr lang="tr-TR" sz="3200" dirty="0" err="1">
                <a:latin typeface="+mj-lt"/>
              </a:rPr>
              <a:t>Pre</a:t>
            </a:r>
            <a:r>
              <a:rPr lang="tr-TR" sz="3200" dirty="0">
                <a:latin typeface="+mj-lt"/>
              </a:rPr>
              <a:t>-Flight </a:t>
            </a:r>
            <a:r>
              <a:rPr lang="tr-TR" sz="3200" dirty="0" err="1">
                <a:latin typeface="+mj-lt"/>
              </a:rPr>
              <a:t>Procedures</a:t>
            </a:r>
            <a:endParaRPr sz="3200"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25" y="1657300"/>
            <a:ext cx="6626038" cy="3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FR" sz="1600" dirty="0">
                <a:latin typeface="+mn-lt"/>
              </a:rPr>
              <a:t>Pre-flight </a:t>
            </a:r>
            <a:r>
              <a:rPr lang="fr-FR" sz="1600" dirty="0" err="1">
                <a:latin typeface="+mn-lt"/>
              </a:rPr>
              <a:t>procedures</a:t>
            </a:r>
            <a:r>
              <a:rPr lang="fr-FR" sz="1600" dirty="0">
                <a:latin typeface="+mn-lt"/>
              </a:rPr>
              <a:t> are </a:t>
            </a:r>
            <a:r>
              <a:rPr lang="fr-FR" sz="1600" dirty="0" err="1">
                <a:latin typeface="+mn-lt"/>
              </a:rPr>
              <a:t>performed</a:t>
            </a:r>
            <a:r>
              <a:rPr lang="fr-FR" sz="1600" dirty="0">
                <a:latin typeface="+mn-lt"/>
              </a:rPr>
              <a:t> by the flight </a:t>
            </a:r>
            <a:r>
              <a:rPr lang="fr-FR" sz="1600" dirty="0" err="1">
                <a:latin typeface="+mn-lt"/>
              </a:rPr>
              <a:t>crew</a:t>
            </a:r>
            <a:r>
              <a:rPr lang="fr-FR" sz="1600" dirty="0">
                <a:latin typeface="+mn-lt"/>
              </a:rPr>
              <a:t> and </a:t>
            </a:r>
            <a:r>
              <a:rPr lang="fr-FR" sz="1600" dirty="0" err="1">
                <a:latin typeface="+mn-lt"/>
              </a:rPr>
              <a:t>ground</a:t>
            </a:r>
            <a:r>
              <a:rPr lang="fr-FR" sz="1600" dirty="0">
                <a:latin typeface="+mn-lt"/>
              </a:rPr>
              <a:t> personnel </a:t>
            </a:r>
            <a:r>
              <a:rPr lang="fr-FR" sz="1600" dirty="0" err="1">
                <a:latin typeface="+mn-lt"/>
              </a:rPr>
              <a:t>before</a:t>
            </a:r>
            <a:r>
              <a:rPr lang="fr-FR" sz="1600" dirty="0">
                <a:latin typeface="+mn-lt"/>
              </a:rPr>
              <a:t> the </a:t>
            </a:r>
            <a:r>
              <a:rPr lang="fr-FR" sz="1600" dirty="0" err="1">
                <a:latin typeface="+mn-lt"/>
              </a:rPr>
              <a:t>aircraft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takes</a:t>
            </a:r>
            <a:r>
              <a:rPr lang="fr-FR" sz="1600" dirty="0">
                <a:latin typeface="+mn-lt"/>
              </a:rPr>
              <a:t> off. </a:t>
            </a:r>
            <a:r>
              <a:rPr lang="fr-FR" sz="1600" dirty="0" err="1">
                <a:latin typeface="+mn-lt"/>
              </a:rPr>
              <a:t>These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procedures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aim</a:t>
            </a:r>
            <a:r>
              <a:rPr lang="fr-FR" sz="1600" dirty="0">
                <a:latin typeface="+mn-lt"/>
              </a:rPr>
              <a:t> to </a:t>
            </a:r>
            <a:r>
              <a:rPr lang="fr-FR" sz="1600" dirty="0" err="1">
                <a:latin typeface="+mn-lt"/>
              </a:rPr>
              <a:t>ensure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that</a:t>
            </a:r>
            <a:r>
              <a:rPr lang="fr-FR" sz="1600" dirty="0">
                <a:latin typeface="+mn-lt"/>
              </a:rPr>
              <a:t> the </a:t>
            </a:r>
            <a:r>
              <a:rPr lang="fr-FR" sz="1600" dirty="0" err="1">
                <a:latin typeface="+mn-lt"/>
              </a:rPr>
              <a:t>aircraft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is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airworthy</a:t>
            </a:r>
            <a:r>
              <a:rPr lang="fr-FR" sz="1600" dirty="0">
                <a:latin typeface="+mn-lt"/>
              </a:rPr>
              <a:t>, all </a:t>
            </a:r>
            <a:r>
              <a:rPr lang="fr-FR" sz="1600" dirty="0" err="1">
                <a:latin typeface="+mn-lt"/>
              </a:rPr>
              <a:t>systems</a:t>
            </a:r>
            <a:r>
              <a:rPr lang="fr-FR" sz="1600" dirty="0">
                <a:latin typeface="+mn-lt"/>
              </a:rPr>
              <a:t> are </a:t>
            </a:r>
            <a:r>
              <a:rPr lang="fr-FR" sz="1600" dirty="0" err="1">
                <a:latin typeface="+mn-lt"/>
              </a:rPr>
              <a:t>functioning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correctly</a:t>
            </a:r>
            <a:r>
              <a:rPr lang="fr-FR" sz="1600" dirty="0">
                <a:latin typeface="+mn-lt"/>
              </a:rPr>
              <a:t>, and all </a:t>
            </a:r>
            <a:r>
              <a:rPr lang="fr-FR" sz="1600" dirty="0" err="1">
                <a:latin typeface="+mn-lt"/>
              </a:rPr>
              <a:t>necessary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preparations</a:t>
            </a:r>
            <a:r>
              <a:rPr lang="fr-FR" sz="1600" dirty="0">
                <a:latin typeface="+mn-lt"/>
              </a:rPr>
              <a:t> are made for a </a:t>
            </a:r>
            <a:r>
              <a:rPr lang="fr-FR" sz="1600" dirty="0" err="1">
                <a:latin typeface="+mn-lt"/>
              </a:rPr>
              <a:t>safe</a:t>
            </a:r>
            <a:r>
              <a:rPr lang="fr-FR" sz="1600" dirty="0">
                <a:latin typeface="+mn-lt"/>
              </a:rPr>
              <a:t> flight. </a:t>
            </a:r>
          </a:p>
          <a:p>
            <a:pPr marL="0" indent="0">
              <a:buNone/>
            </a:pPr>
            <a:endParaRPr lang="tr-TR" sz="1600" dirty="0">
              <a:latin typeface="+mn-lt"/>
            </a:endParaRPr>
          </a:p>
          <a:p>
            <a:pPr marL="0" indent="0">
              <a:buNone/>
            </a:pPr>
            <a:r>
              <a:rPr lang="tr-TR" sz="1600" dirty="0" err="1">
                <a:latin typeface="+mn-lt"/>
              </a:rPr>
              <a:t>Following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pages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cover</a:t>
            </a:r>
            <a:r>
              <a:rPr lang="tr-TR" sz="1600" dirty="0">
                <a:latin typeface="+mn-lt"/>
              </a:rPr>
              <a:t> main </a:t>
            </a:r>
            <a:r>
              <a:rPr lang="tr-TR" sz="1600" dirty="0" err="1">
                <a:latin typeface="+mn-lt"/>
              </a:rPr>
              <a:t>aspects</a:t>
            </a:r>
            <a:r>
              <a:rPr lang="tr-TR" sz="1600" dirty="0">
                <a:latin typeface="+mn-lt"/>
              </a:rPr>
              <a:t> of </a:t>
            </a:r>
            <a:r>
              <a:rPr lang="tr-TR" sz="1600" dirty="0" err="1">
                <a:latin typeface="+mn-lt"/>
              </a:rPr>
              <a:t>the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curriculum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for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Pre</a:t>
            </a:r>
            <a:r>
              <a:rPr lang="tr-TR" sz="1600" dirty="0">
                <a:latin typeface="+mn-lt"/>
              </a:rPr>
              <a:t>-Flight </a:t>
            </a:r>
            <a:r>
              <a:rPr lang="tr-TR" sz="1600" dirty="0" err="1">
                <a:latin typeface="+mn-lt"/>
              </a:rPr>
              <a:t>Procedures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training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provided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to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flight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crew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by</a:t>
            </a:r>
            <a:r>
              <a:rPr lang="tr-TR" sz="1600" dirty="0">
                <a:latin typeface="+mn-lt"/>
              </a:rPr>
              <a:t> Genel Havacılık A.Ş. </a:t>
            </a:r>
            <a:endParaRPr sz="1600" dirty="0">
              <a:latin typeface="+mn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16" y="4028162"/>
            <a:ext cx="1671721" cy="9448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056E834-363F-6DBC-6E17-EE49D05AC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25" y="642338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 err="1">
                <a:latin typeface="+mj-lt"/>
              </a:rPr>
              <a:t>Pre</a:t>
            </a:r>
            <a:r>
              <a:rPr lang="tr-TR" sz="3200" dirty="0">
                <a:latin typeface="+mj-lt"/>
              </a:rPr>
              <a:t>-Flight </a:t>
            </a:r>
            <a:r>
              <a:rPr lang="tr-TR" sz="3200" dirty="0" err="1">
                <a:latin typeface="+mj-lt"/>
              </a:rPr>
              <a:t>Inspection</a:t>
            </a:r>
            <a:endParaRPr sz="3200"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25" y="1200100"/>
            <a:ext cx="6626038" cy="3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tr-TR" sz="1600" dirty="0" err="1">
                <a:latin typeface="+mn-lt"/>
              </a:rPr>
              <a:t>The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flight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crew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conducts</a:t>
            </a:r>
            <a:r>
              <a:rPr lang="tr-TR" sz="1600" dirty="0">
                <a:latin typeface="+mn-lt"/>
              </a:rPr>
              <a:t> a </a:t>
            </a:r>
            <a:r>
              <a:rPr lang="tr-TR" sz="1600" dirty="0" err="1">
                <a:latin typeface="+mn-lt"/>
              </a:rPr>
              <a:t>thorough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inspection</a:t>
            </a:r>
            <a:r>
              <a:rPr lang="tr-TR" sz="1600" dirty="0">
                <a:latin typeface="+mn-lt"/>
              </a:rPr>
              <a:t> of </a:t>
            </a:r>
            <a:r>
              <a:rPr lang="tr-TR" sz="1600" dirty="0" err="1">
                <a:latin typeface="+mn-lt"/>
              </a:rPr>
              <a:t>the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exterior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and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interior</a:t>
            </a:r>
            <a:r>
              <a:rPr lang="tr-TR" sz="1600" dirty="0">
                <a:latin typeface="+mn-lt"/>
              </a:rPr>
              <a:t> of </a:t>
            </a:r>
            <a:r>
              <a:rPr lang="tr-TR" sz="1600" dirty="0" err="1">
                <a:latin typeface="+mn-lt"/>
              </a:rPr>
              <a:t>the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aircraft</a:t>
            </a:r>
            <a:r>
              <a:rPr lang="tr-TR" sz="1600" dirty="0">
                <a:latin typeface="+mn-lt"/>
              </a:rPr>
              <a:t>, </a:t>
            </a:r>
            <a:r>
              <a:rPr lang="tr-TR" sz="1600" dirty="0" err="1">
                <a:latin typeface="+mn-lt"/>
              </a:rPr>
              <a:t>checking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for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any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visible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damage</a:t>
            </a:r>
            <a:r>
              <a:rPr lang="tr-TR" sz="1600" dirty="0">
                <a:latin typeface="+mn-lt"/>
              </a:rPr>
              <a:t>, </a:t>
            </a:r>
            <a:r>
              <a:rPr lang="tr-TR" sz="1600" dirty="0" err="1">
                <a:latin typeface="+mn-lt"/>
              </a:rPr>
              <a:t>debris</a:t>
            </a:r>
            <a:r>
              <a:rPr lang="tr-TR" sz="1600" dirty="0">
                <a:latin typeface="+mn-lt"/>
              </a:rPr>
              <a:t>, </a:t>
            </a:r>
            <a:r>
              <a:rPr lang="tr-TR" sz="1600" dirty="0" err="1">
                <a:latin typeface="+mn-lt"/>
              </a:rPr>
              <a:t>or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signs</a:t>
            </a:r>
            <a:r>
              <a:rPr lang="tr-TR" sz="1600" dirty="0">
                <a:latin typeface="+mn-lt"/>
              </a:rPr>
              <a:t> of </a:t>
            </a:r>
            <a:r>
              <a:rPr lang="tr-TR" sz="1600" dirty="0" err="1">
                <a:latin typeface="+mn-lt"/>
              </a:rPr>
              <a:t>fluid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leaks</a:t>
            </a:r>
            <a:r>
              <a:rPr lang="tr-TR" sz="1600" dirty="0">
                <a:latin typeface="+mn-lt"/>
              </a:rPr>
              <a:t>. </a:t>
            </a:r>
            <a:r>
              <a:rPr lang="tr-TR" sz="1600" dirty="0" err="1">
                <a:latin typeface="+mn-lt"/>
              </a:rPr>
              <a:t>They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also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inspect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the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flight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controls</a:t>
            </a:r>
            <a:r>
              <a:rPr lang="tr-TR" sz="1600" dirty="0">
                <a:latin typeface="+mn-lt"/>
              </a:rPr>
              <a:t>, </a:t>
            </a:r>
            <a:r>
              <a:rPr lang="tr-TR" sz="1600" dirty="0" err="1">
                <a:latin typeface="+mn-lt"/>
              </a:rPr>
              <a:t>landing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gear</a:t>
            </a:r>
            <a:r>
              <a:rPr lang="tr-TR" sz="1600" dirty="0">
                <a:latin typeface="+mn-lt"/>
              </a:rPr>
              <a:t>, </a:t>
            </a:r>
            <a:r>
              <a:rPr lang="tr-TR" sz="1600" dirty="0" err="1">
                <a:latin typeface="+mn-lt"/>
              </a:rPr>
              <a:t>lights</a:t>
            </a:r>
            <a:r>
              <a:rPr lang="tr-TR" sz="1600" dirty="0">
                <a:latin typeface="+mn-lt"/>
              </a:rPr>
              <a:t>, </a:t>
            </a:r>
            <a:r>
              <a:rPr lang="tr-TR" sz="1600" dirty="0" err="1">
                <a:latin typeface="+mn-lt"/>
              </a:rPr>
              <a:t>and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other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external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components</a:t>
            </a:r>
            <a:r>
              <a:rPr lang="tr-TR" sz="1600" dirty="0">
                <a:latin typeface="+mn-lt"/>
              </a:rPr>
              <a:t>. </a:t>
            </a:r>
            <a:endParaRPr sz="1600" dirty="0">
              <a:latin typeface="+mn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8" y="4142513"/>
            <a:ext cx="1316493" cy="744105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A009272-938F-47DF-A26D-AB38FD85E091}"/>
              </a:ext>
            </a:extLst>
          </p:cNvPr>
          <p:cNvSpPr txBox="1"/>
          <p:nvPr/>
        </p:nvSpPr>
        <p:spPr>
          <a:xfrm>
            <a:off x="713225" y="2619961"/>
            <a:ext cx="7354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 err="1">
                <a:effectLst/>
                <a:latin typeface="+mj-lt"/>
                <a:ea typeface="Calibri" panose="020F0502020204030204" pitchFamily="34" charset="0"/>
              </a:rPr>
              <a:t>Weight</a:t>
            </a:r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 and Balance Check: </a:t>
            </a:r>
            <a:endParaRPr lang="en-GB" sz="3200" dirty="0">
              <a:latin typeface="+mj-l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1B50953-8AD5-0521-49B6-8B99BD75106D}"/>
              </a:ext>
            </a:extLst>
          </p:cNvPr>
          <p:cNvSpPr txBox="1"/>
          <p:nvPr/>
        </p:nvSpPr>
        <p:spPr>
          <a:xfrm>
            <a:off x="713225" y="3204736"/>
            <a:ext cx="649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The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weight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and balance of the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aircraft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are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calculated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to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ensure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that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it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is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within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its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safe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operating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limits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properly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balanced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for the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intended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flight.</a:t>
            </a:r>
            <a:endParaRPr lang="tr-TR" sz="1600" kern="100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3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75B4E4F-EB99-947E-422C-D898CEAC6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25" y="713097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Flight Planning: </a:t>
            </a:r>
            <a:endParaRPr sz="3200"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25" y="1273123"/>
            <a:ext cx="6626038" cy="3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The flight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crew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reviews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the flight plan,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weather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conditions, and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any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potential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hazards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along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the route.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They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calculate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fuel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requirements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and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consider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alternate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airports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in case of diversions.</a:t>
            </a:r>
            <a:r>
              <a:rPr lang="tr-T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endParaRPr sz="1600" kern="100" dirty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1" y="4124135"/>
            <a:ext cx="1470225" cy="83099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A009272-938F-47DF-A26D-AB38FD85E091}"/>
              </a:ext>
            </a:extLst>
          </p:cNvPr>
          <p:cNvSpPr txBox="1"/>
          <p:nvPr/>
        </p:nvSpPr>
        <p:spPr>
          <a:xfrm>
            <a:off x="713225" y="2689313"/>
            <a:ext cx="7354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Cockpit Setup: </a:t>
            </a:r>
            <a:endParaRPr lang="en-GB" sz="3200" dirty="0">
              <a:latin typeface="+mj-l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1B50953-8AD5-0521-49B6-8B99BD75106D}"/>
              </a:ext>
            </a:extLst>
          </p:cNvPr>
          <p:cNvSpPr txBox="1"/>
          <p:nvPr/>
        </p:nvSpPr>
        <p:spPr>
          <a:xfrm>
            <a:off x="713225" y="3293138"/>
            <a:ext cx="649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The flight deck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is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prepared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for the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upcoming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flight,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including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setting up navigation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systems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, communication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equipment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, and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ensuring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all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required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documents and charts are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available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tr-TR" sz="1600" kern="100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2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2CF0DAA-374F-5E3D-94E6-7CFD39A7B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25" y="494129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Briefings: </a:t>
            </a:r>
            <a:endParaRPr sz="3200"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25" y="912341"/>
            <a:ext cx="6626038" cy="9816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The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crew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conducts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pre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-flight briefings,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discussing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the flight plan,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roles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responsibilities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during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the flight, emergency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procedures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, and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any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other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relevant information.</a:t>
            </a:r>
            <a:r>
              <a:rPr lang="fr-FR" sz="1600" dirty="0">
                <a:effectLst/>
                <a:latin typeface="+mn-lt"/>
              </a:rPr>
              <a:t> </a:t>
            </a:r>
            <a:endParaRPr lang="fr-FR" sz="1600" kern="100" dirty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" y="4431489"/>
            <a:ext cx="1132385" cy="64004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A009272-938F-47DF-A26D-AB38FD85E091}"/>
              </a:ext>
            </a:extLst>
          </p:cNvPr>
          <p:cNvSpPr txBox="1"/>
          <p:nvPr/>
        </p:nvSpPr>
        <p:spPr>
          <a:xfrm>
            <a:off x="713225" y="1986975"/>
            <a:ext cx="7354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Passenger Briefing: </a:t>
            </a:r>
            <a:endParaRPr lang="en-GB" sz="3200" dirty="0">
              <a:latin typeface="+mj-l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1B50953-8AD5-0521-49B6-8B99BD75106D}"/>
              </a:ext>
            </a:extLst>
          </p:cNvPr>
          <p:cNvSpPr txBox="1"/>
          <p:nvPr/>
        </p:nvSpPr>
        <p:spPr>
          <a:xfrm>
            <a:off x="713225" y="2493129"/>
            <a:ext cx="649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commercial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flights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cabin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crew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briefs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passengers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important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information,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including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seatbelt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usage, emergency exits, and the use of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equipment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tr-T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397639D-FF21-A045-83FA-98FB16EBD371}"/>
              </a:ext>
            </a:extLst>
          </p:cNvPr>
          <p:cNvSpPr txBox="1"/>
          <p:nvPr/>
        </p:nvSpPr>
        <p:spPr>
          <a:xfrm>
            <a:off x="713225" y="3416249"/>
            <a:ext cx="76211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dirty="0">
                <a:effectLst/>
                <a:latin typeface="+mj-lt"/>
                <a:ea typeface="Calibri" panose="020F0502020204030204" pitchFamily="34" charset="0"/>
              </a:rPr>
              <a:t>Clearance and ATC Communication: </a:t>
            </a:r>
            <a:endParaRPr lang="en-GB" sz="3000" dirty="0">
              <a:latin typeface="+mj-lt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96C23B2-927D-D2F7-C4CD-DF4042E747C1}"/>
              </a:ext>
            </a:extLst>
          </p:cNvPr>
          <p:cNvSpPr txBox="1"/>
          <p:nvPr/>
        </p:nvSpPr>
        <p:spPr>
          <a:xfrm>
            <a:off x="713224" y="3910707"/>
            <a:ext cx="6316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The flight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crew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obtains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clearance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from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Air Traffic Control (ATC) and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communicates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any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special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requests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or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considerations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.</a:t>
            </a:r>
            <a:r>
              <a:rPr lang="tr-TR" sz="1600" dirty="0">
                <a:effectLst/>
                <a:latin typeface="+mn-lt"/>
              </a:rPr>
              <a:t> 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52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4B9A27F-D099-4CB8-AA64-F4F435B82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25" y="956663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 err="1">
                <a:latin typeface="+mj-lt"/>
              </a:rPr>
              <a:t>Introduction</a:t>
            </a:r>
            <a:r>
              <a:rPr lang="tr-TR" sz="3200" dirty="0">
                <a:latin typeface="+mj-lt"/>
              </a:rPr>
              <a:t> </a:t>
            </a:r>
            <a:r>
              <a:rPr lang="tr-TR" sz="3200" dirty="0" err="1">
                <a:latin typeface="+mj-lt"/>
              </a:rPr>
              <a:t>to</a:t>
            </a:r>
            <a:r>
              <a:rPr lang="tr-TR" sz="3200" dirty="0">
                <a:latin typeface="+mj-lt"/>
              </a:rPr>
              <a:t> Post-Flight </a:t>
            </a:r>
            <a:r>
              <a:rPr lang="tr-TR" sz="3200" dirty="0" err="1">
                <a:latin typeface="+mj-lt"/>
              </a:rPr>
              <a:t>Procedures</a:t>
            </a:r>
            <a:endParaRPr sz="3200"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25" y="1657300"/>
            <a:ext cx="6626038" cy="3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Post-flight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procedures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are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performed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after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the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aircraft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has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completed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its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flight and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arrived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at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its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destination.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These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procedures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are important for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assessing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the condition of the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aircraft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after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the flight and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ensuring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it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is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ready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for the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next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operation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. </a:t>
            </a:r>
          </a:p>
          <a:p>
            <a:pPr marL="0" indent="0">
              <a:buNone/>
            </a:pPr>
            <a:endParaRPr lang="tr-TR" sz="1600" dirty="0">
              <a:latin typeface="+mn-lt"/>
            </a:endParaRPr>
          </a:p>
          <a:p>
            <a:pPr marL="0" indent="0">
              <a:buNone/>
            </a:pPr>
            <a:r>
              <a:rPr lang="tr-TR" sz="1600" dirty="0" err="1">
                <a:latin typeface="+mn-lt"/>
              </a:rPr>
              <a:t>Following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pages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cover</a:t>
            </a:r>
            <a:r>
              <a:rPr lang="tr-TR" sz="1600" dirty="0">
                <a:latin typeface="+mn-lt"/>
              </a:rPr>
              <a:t> main </a:t>
            </a:r>
            <a:r>
              <a:rPr lang="tr-TR" sz="1600" dirty="0" err="1">
                <a:latin typeface="+mn-lt"/>
              </a:rPr>
              <a:t>aspects</a:t>
            </a:r>
            <a:r>
              <a:rPr lang="tr-TR" sz="1600" dirty="0">
                <a:latin typeface="+mn-lt"/>
              </a:rPr>
              <a:t> of </a:t>
            </a:r>
            <a:r>
              <a:rPr lang="tr-TR" sz="1600" dirty="0" err="1">
                <a:latin typeface="+mn-lt"/>
              </a:rPr>
              <a:t>the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curriculum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for</a:t>
            </a:r>
            <a:r>
              <a:rPr lang="tr-TR" sz="1600" dirty="0">
                <a:latin typeface="+mn-lt"/>
              </a:rPr>
              <a:t> Post-Flight </a:t>
            </a:r>
            <a:r>
              <a:rPr lang="tr-TR" sz="1600" dirty="0" err="1">
                <a:latin typeface="+mn-lt"/>
              </a:rPr>
              <a:t>Procedures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training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provided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to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flight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crew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err="1">
                <a:latin typeface="+mn-lt"/>
              </a:rPr>
              <a:t>by</a:t>
            </a:r>
            <a:r>
              <a:rPr lang="tr-TR" sz="1600" dirty="0">
                <a:latin typeface="+mn-lt"/>
              </a:rPr>
              <a:t> Genel Havacılık A.Ş. </a:t>
            </a:r>
            <a:endParaRPr sz="1600" dirty="0">
              <a:latin typeface="+mn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4092814"/>
            <a:ext cx="1671721" cy="9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7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E6C2FDD-CF0A-6F82-7833-45B952A2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25" y="791887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Parking and </a:t>
            </a:r>
            <a:r>
              <a:rPr lang="fr-FR" sz="3200" dirty="0" err="1">
                <a:effectLst/>
                <a:latin typeface="+mj-lt"/>
                <a:ea typeface="Calibri" panose="020F0502020204030204" pitchFamily="34" charset="0"/>
              </a:rPr>
              <a:t>Shutdown</a:t>
            </a:r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: </a:t>
            </a:r>
            <a:endParaRPr sz="3200"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25" y="1315132"/>
            <a:ext cx="6626038" cy="870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The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aircraft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is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parked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at the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designated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location, and the engines and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systems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are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shut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down.</a:t>
            </a:r>
            <a:r>
              <a:rPr lang="tr-T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endParaRPr sz="1600" kern="100" dirty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3912904"/>
            <a:ext cx="1539234" cy="870002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A009272-938F-47DF-A26D-AB38FD85E091}"/>
              </a:ext>
            </a:extLst>
          </p:cNvPr>
          <p:cNvSpPr txBox="1"/>
          <p:nvPr/>
        </p:nvSpPr>
        <p:spPr>
          <a:xfrm>
            <a:off x="713225" y="2498043"/>
            <a:ext cx="7354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Secure the Aircraft: </a:t>
            </a:r>
            <a:endParaRPr lang="en-GB" sz="3200" dirty="0">
              <a:latin typeface="+mj-l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1B50953-8AD5-0521-49B6-8B99BD75106D}"/>
              </a:ext>
            </a:extLst>
          </p:cNvPr>
          <p:cNvSpPr txBox="1"/>
          <p:nvPr/>
        </p:nvSpPr>
        <p:spPr>
          <a:xfrm>
            <a:off x="713225" y="3021288"/>
            <a:ext cx="649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kern="100" dirty="0">
                <a:latin typeface="+mn-lt"/>
              </a:rPr>
              <a:t>Doors and </a:t>
            </a:r>
            <a:r>
              <a:rPr lang="fr-FR" sz="1600" kern="100" dirty="0" err="1">
                <a:latin typeface="+mn-lt"/>
              </a:rPr>
              <a:t>hatches</a:t>
            </a:r>
            <a:r>
              <a:rPr lang="fr-FR" sz="1600" kern="100" dirty="0">
                <a:latin typeface="+mn-lt"/>
              </a:rPr>
              <a:t> are </a:t>
            </a:r>
            <a:r>
              <a:rPr lang="fr-FR" sz="1600" kern="100" dirty="0" err="1">
                <a:latin typeface="+mn-lt"/>
              </a:rPr>
              <a:t>closed</a:t>
            </a:r>
            <a:r>
              <a:rPr lang="fr-FR" sz="1600" kern="100" dirty="0">
                <a:latin typeface="+mn-lt"/>
              </a:rPr>
              <a:t> and </a:t>
            </a:r>
            <a:r>
              <a:rPr lang="fr-FR" sz="1600" kern="100" dirty="0" err="1">
                <a:latin typeface="+mn-lt"/>
              </a:rPr>
              <a:t>secured</a:t>
            </a:r>
            <a:r>
              <a:rPr lang="fr-FR" sz="1600" kern="100" dirty="0">
                <a:latin typeface="+mn-lt"/>
              </a:rPr>
              <a:t>, and </a:t>
            </a:r>
            <a:r>
              <a:rPr lang="fr-FR" sz="1600" kern="100" dirty="0" err="1">
                <a:latin typeface="+mn-lt"/>
              </a:rPr>
              <a:t>appropriate</a:t>
            </a:r>
            <a:r>
              <a:rPr lang="fr-FR" sz="1600" kern="100" dirty="0">
                <a:latin typeface="+mn-lt"/>
              </a:rPr>
              <a:t> </a:t>
            </a:r>
            <a:r>
              <a:rPr lang="fr-FR" sz="1600" kern="100" dirty="0" err="1">
                <a:latin typeface="+mn-lt"/>
              </a:rPr>
              <a:t>steps</a:t>
            </a:r>
            <a:r>
              <a:rPr lang="fr-FR" sz="1600" kern="100" dirty="0">
                <a:latin typeface="+mn-lt"/>
              </a:rPr>
              <a:t> are </a:t>
            </a:r>
            <a:r>
              <a:rPr lang="fr-FR" sz="1600" kern="100" dirty="0" err="1">
                <a:latin typeface="+mn-lt"/>
              </a:rPr>
              <a:t>taken</a:t>
            </a:r>
            <a:r>
              <a:rPr lang="fr-FR" sz="1600" kern="100" dirty="0">
                <a:latin typeface="+mn-lt"/>
              </a:rPr>
              <a:t> to </a:t>
            </a:r>
            <a:r>
              <a:rPr lang="fr-FR" sz="1600" kern="100" dirty="0" err="1">
                <a:latin typeface="+mn-lt"/>
              </a:rPr>
              <a:t>prevent</a:t>
            </a:r>
            <a:r>
              <a:rPr lang="fr-FR" sz="1600" kern="100" dirty="0">
                <a:latin typeface="+mn-lt"/>
              </a:rPr>
              <a:t> </a:t>
            </a:r>
            <a:r>
              <a:rPr lang="fr-FR" sz="1600" kern="100" dirty="0" err="1">
                <a:latin typeface="+mn-lt"/>
              </a:rPr>
              <a:t>unauthorized</a:t>
            </a:r>
            <a:r>
              <a:rPr lang="fr-FR" sz="1600" kern="100" dirty="0">
                <a:latin typeface="+mn-lt"/>
              </a:rPr>
              <a:t> </a:t>
            </a:r>
            <a:r>
              <a:rPr lang="fr-FR" sz="1600" kern="100" dirty="0" err="1">
                <a:latin typeface="+mn-lt"/>
              </a:rPr>
              <a:t>access</a:t>
            </a:r>
            <a:r>
              <a:rPr lang="fr-FR" sz="1600" kern="100" dirty="0">
                <a:latin typeface="+mn-lt"/>
              </a:rPr>
              <a:t> to the </a:t>
            </a:r>
            <a:r>
              <a:rPr lang="fr-FR" sz="1600" kern="100" dirty="0" err="1">
                <a:latin typeface="+mn-lt"/>
              </a:rPr>
              <a:t>aircraft</a:t>
            </a:r>
            <a:r>
              <a:rPr lang="fr-FR" sz="1600" kern="100" dirty="0">
                <a:latin typeface="+mn-lt"/>
              </a:rPr>
              <a:t>.</a:t>
            </a:r>
            <a:r>
              <a:rPr lang="tr-TR" sz="1600" kern="1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121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19E2F0C-2269-2487-B994-F8C0B1E6C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25" y="791887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Post-flight Inspection: </a:t>
            </a:r>
            <a:endParaRPr sz="3200"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25" y="1315132"/>
            <a:ext cx="6626038" cy="870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The flight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crew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and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ground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personnel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conduct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a post-flight inspection to check for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any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new issues or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discrepancies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that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may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have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arisen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during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the flight. </a:t>
            </a:r>
            <a:endParaRPr sz="1600" kern="100" dirty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3987794"/>
            <a:ext cx="1671721" cy="944886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A009272-938F-47DF-A26D-AB38FD85E091}"/>
              </a:ext>
            </a:extLst>
          </p:cNvPr>
          <p:cNvSpPr txBox="1"/>
          <p:nvPr/>
        </p:nvSpPr>
        <p:spPr>
          <a:xfrm>
            <a:off x="713225" y="2498043"/>
            <a:ext cx="7354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Documentation: </a:t>
            </a:r>
            <a:endParaRPr lang="en-GB" sz="3200" dirty="0">
              <a:latin typeface="+mj-l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1B50953-8AD5-0521-49B6-8B99BD75106D}"/>
              </a:ext>
            </a:extLst>
          </p:cNvPr>
          <p:cNvSpPr txBox="1"/>
          <p:nvPr/>
        </p:nvSpPr>
        <p:spPr>
          <a:xfrm>
            <a:off x="713225" y="3021288"/>
            <a:ext cx="649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kern="100" dirty="0">
                <a:latin typeface="+mn-lt"/>
              </a:rPr>
              <a:t>The </a:t>
            </a:r>
            <a:r>
              <a:rPr lang="fr-FR" sz="1600" kern="100" dirty="0" err="1">
                <a:latin typeface="+mn-lt"/>
              </a:rPr>
              <a:t>technical</a:t>
            </a:r>
            <a:r>
              <a:rPr lang="fr-FR" sz="1600" kern="100" dirty="0">
                <a:latin typeface="+mn-lt"/>
              </a:rPr>
              <a:t> log </a:t>
            </a:r>
            <a:r>
              <a:rPr lang="fr-FR" sz="1600" kern="100" dirty="0" err="1">
                <a:latin typeface="+mn-lt"/>
              </a:rPr>
              <a:t>is</a:t>
            </a:r>
            <a:r>
              <a:rPr lang="fr-FR" sz="1600" kern="100" dirty="0">
                <a:latin typeface="+mn-lt"/>
              </a:rPr>
              <a:t> </a:t>
            </a:r>
            <a:r>
              <a:rPr lang="fr-FR" sz="1600" kern="100" dirty="0" err="1">
                <a:latin typeface="+mn-lt"/>
              </a:rPr>
              <a:t>updated</a:t>
            </a:r>
            <a:r>
              <a:rPr lang="fr-FR" sz="1600" kern="100" dirty="0">
                <a:latin typeface="+mn-lt"/>
              </a:rPr>
              <a:t> </a:t>
            </a:r>
            <a:r>
              <a:rPr lang="fr-FR" sz="1600" kern="100" dirty="0" err="1">
                <a:latin typeface="+mn-lt"/>
              </a:rPr>
              <a:t>with</a:t>
            </a:r>
            <a:r>
              <a:rPr lang="fr-FR" sz="1600" kern="100" dirty="0">
                <a:latin typeface="+mn-lt"/>
              </a:rPr>
              <a:t> flight </a:t>
            </a:r>
            <a:r>
              <a:rPr lang="fr-FR" sz="1600" kern="100" dirty="0" err="1">
                <a:latin typeface="+mn-lt"/>
              </a:rPr>
              <a:t>details</a:t>
            </a:r>
            <a:r>
              <a:rPr lang="fr-FR" sz="1600" kern="100" dirty="0">
                <a:latin typeface="+mn-lt"/>
              </a:rPr>
              <a:t>, fuel </a:t>
            </a:r>
            <a:r>
              <a:rPr lang="fr-FR" sz="1600" kern="100" dirty="0" err="1">
                <a:latin typeface="+mn-lt"/>
              </a:rPr>
              <a:t>consumption</a:t>
            </a:r>
            <a:r>
              <a:rPr lang="fr-FR" sz="1600" kern="100" dirty="0">
                <a:latin typeface="+mn-lt"/>
              </a:rPr>
              <a:t>, </a:t>
            </a:r>
            <a:r>
              <a:rPr lang="fr-FR" sz="1600" kern="100" dirty="0" err="1">
                <a:latin typeface="+mn-lt"/>
              </a:rPr>
              <a:t>any</a:t>
            </a:r>
            <a:r>
              <a:rPr lang="fr-FR" sz="1600" kern="100" dirty="0">
                <a:latin typeface="+mn-lt"/>
              </a:rPr>
              <a:t> </a:t>
            </a:r>
            <a:r>
              <a:rPr lang="fr-FR" sz="1600" kern="100" dirty="0" err="1">
                <a:latin typeface="+mn-lt"/>
              </a:rPr>
              <a:t>defects</a:t>
            </a:r>
            <a:r>
              <a:rPr lang="fr-FR" sz="1600" kern="100" dirty="0">
                <a:latin typeface="+mn-lt"/>
              </a:rPr>
              <a:t> </a:t>
            </a:r>
            <a:r>
              <a:rPr lang="fr-FR" sz="1600" kern="100" dirty="0" err="1">
                <a:latin typeface="+mn-lt"/>
              </a:rPr>
              <a:t>noted</a:t>
            </a:r>
            <a:r>
              <a:rPr lang="fr-FR" sz="1600" kern="100" dirty="0">
                <a:latin typeface="+mn-lt"/>
              </a:rPr>
              <a:t> </a:t>
            </a:r>
            <a:r>
              <a:rPr lang="fr-FR" sz="1600" kern="100" dirty="0" err="1">
                <a:latin typeface="+mn-lt"/>
              </a:rPr>
              <a:t>during</a:t>
            </a:r>
            <a:r>
              <a:rPr lang="fr-FR" sz="1600" kern="100" dirty="0">
                <a:latin typeface="+mn-lt"/>
              </a:rPr>
              <a:t> the flight, and </a:t>
            </a:r>
            <a:r>
              <a:rPr lang="fr-FR" sz="1600" kern="100" dirty="0" err="1">
                <a:latin typeface="+mn-lt"/>
              </a:rPr>
              <a:t>any</a:t>
            </a:r>
            <a:r>
              <a:rPr lang="fr-FR" sz="1600" kern="100" dirty="0">
                <a:latin typeface="+mn-lt"/>
              </a:rPr>
              <a:t> maintenance actions </a:t>
            </a:r>
            <a:r>
              <a:rPr lang="fr-FR" sz="1600" kern="100" dirty="0" err="1">
                <a:latin typeface="+mn-lt"/>
              </a:rPr>
              <a:t>taken</a:t>
            </a:r>
            <a:r>
              <a:rPr lang="fr-FR" sz="1600" kern="100" dirty="0">
                <a:latin typeface="+mn-lt"/>
              </a:rPr>
              <a:t>. </a:t>
            </a:r>
            <a:endParaRPr lang="tr-TR" sz="1600" kern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62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786E0B1-7391-250B-2FB8-4F02245DC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25" y="250877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3200" kern="100" dirty="0">
                <a:effectLst/>
                <a:latin typeface="+mj-lt"/>
                <a:ea typeface="Calibri" panose="020F0502020204030204" pitchFamily="34" charset="0"/>
              </a:rPr>
              <a:t> </a:t>
            </a:r>
            <a:br>
              <a:rPr lang="tr-TR" sz="3200" kern="1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Debriefing: </a:t>
            </a:r>
            <a:endParaRPr sz="3200"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24" y="1033142"/>
            <a:ext cx="7040125" cy="1138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After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the flight, the flight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crew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may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conduct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a debriefing session to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discuss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the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flight's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performance,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any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challenges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encountered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, and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any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lessons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learned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for future </a:t>
            </a:r>
            <a:r>
              <a:rPr lang="fr-FR" sz="1600" kern="100" dirty="0" err="1">
                <a:solidFill>
                  <a:srgbClr val="000000"/>
                </a:solidFill>
                <a:latin typeface="+mn-lt"/>
                <a:cs typeface="Arial"/>
                <a:sym typeface="Arial"/>
              </a:rPr>
              <a:t>improvements</a:t>
            </a:r>
            <a:r>
              <a:rPr lang="fr-F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.</a:t>
            </a:r>
            <a:r>
              <a:rPr lang="tr-TR" sz="1600" kern="1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 </a:t>
            </a:r>
            <a:endParaRPr sz="1600" kern="100" dirty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1" y="3947737"/>
            <a:ext cx="1671721" cy="944886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A009272-938F-47DF-A26D-AB38FD85E091}"/>
              </a:ext>
            </a:extLst>
          </p:cNvPr>
          <p:cNvSpPr txBox="1"/>
          <p:nvPr/>
        </p:nvSpPr>
        <p:spPr>
          <a:xfrm>
            <a:off x="713224" y="2369312"/>
            <a:ext cx="7354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Maintenance and </a:t>
            </a:r>
            <a:r>
              <a:rPr lang="fr-FR" sz="3200" dirty="0" err="1">
                <a:effectLst/>
                <a:latin typeface="+mj-lt"/>
                <a:ea typeface="Calibri" panose="020F0502020204030204" pitchFamily="34" charset="0"/>
              </a:rPr>
              <a:t>Cleaning</a:t>
            </a:r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: </a:t>
            </a:r>
            <a:endParaRPr lang="en-GB" sz="3200" dirty="0">
              <a:latin typeface="+mj-l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1B50953-8AD5-0521-49B6-8B99BD75106D}"/>
              </a:ext>
            </a:extLst>
          </p:cNvPr>
          <p:cNvSpPr txBox="1"/>
          <p:nvPr/>
        </p:nvSpPr>
        <p:spPr>
          <a:xfrm>
            <a:off x="713224" y="2954087"/>
            <a:ext cx="649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aircraft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undergo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routine maintenance and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cleaning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procedures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ready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flight.</a:t>
            </a:r>
            <a:r>
              <a:rPr lang="tr-T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6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56310"/>
      </p:ext>
    </p:extLst>
  </p:cSld>
  <p:clrMapOvr>
    <a:masterClrMapping/>
  </p:clrMapOvr>
</p:sld>
</file>

<file path=ppt/theme/theme1.xml><?xml version="1.0" encoding="utf-8"?>
<a:theme xmlns:a="http://schemas.openxmlformats.org/drawingml/2006/main" name="Starting a Company in Korea by Slidesgo">
  <a:themeElements>
    <a:clrScheme name="Simple Light">
      <a:dk1>
        <a:srgbClr val="212121"/>
      </a:dk1>
      <a:lt1>
        <a:srgbClr val="FFFFFF"/>
      </a:lt1>
      <a:dk2>
        <a:srgbClr val="C1A480"/>
      </a:dk2>
      <a:lt2>
        <a:srgbClr val="F3F4ED"/>
      </a:lt2>
      <a:accent1>
        <a:srgbClr val="4E4E4E"/>
      </a:accent1>
      <a:accent2>
        <a:srgbClr val="D3C1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621</Words>
  <Application>Microsoft Macintosh PowerPoint</Application>
  <PresentationFormat>Ekran Gösterisi (16:9)</PresentationFormat>
  <Paragraphs>41</Paragraphs>
  <Slides>12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Anaheim</vt:lpstr>
      <vt:lpstr>Arial</vt:lpstr>
      <vt:lpstr>Marcellus</vt:lpstr>
      <vt:lpstr>Roboto Condensed Light</vt:lpstr>
      <vt:lpstr>Russo One</vt:lpstr>
      <vt:lpstr>Starting a Company in Korea by Slidesgo</vt:lpstr>
      <vt:lpstr>Pre/Post Flight Procedures</vt:lpstr>
      <vt:lpstr>Introduction to Pre-Flight Procedures</vt:lpstr>
      <vt:lpstr>Pre-Flight Inspection</vt:lpstr>
      <vt:lpstr>Flight Planning: </vt:lpstr>
      <vt:lpstr>Briefings: </vt:lpstr>
      <vt:lpstr>Introduction to Post-Flight Procedures</vt:lpstr>
      <vt:lpstr>Parking and Shutdown: </vt:lpstr>
      <vt:lpstr>Post-flight Inspection: </vt:lpstr>
      <vt:lpstr>  Debriefing: </vt:lpstr>
      <vt:lpstr>Overview</vt:lpstr>
      <vt:lpstr>Resources / Further Links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Abnormal &amp; Emergency Procedures</dc:title>
  <cp:lastModifiedBy>Selin Tunalı</cp:lastModifiedBy>
  <cp:revision>19</cp:revision>
  <dcterms:modified xsi:type="dcterms:W3CDTF">2023-08-01T10:32:58Z</dcterms:modified>
</cp:coreProperties>
</file>