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Lst>
  <p:sldSz cy="6858000" cx="12192000"/>
  <p:notesSz cx="6858000" cy="9144000"/>
  <p:embeddedFontLst>
    <p:embeddedFont>
      <p:font typeface="Space Grotesk"/>
      <p:regular r:id="rId15"/>
      <p:bold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7" roundtripDataSignature="AMtx7miWgvfBnYYCDKAubu2lKp4qxw0Cl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font" Target="fonts/SpaceGrotesk-regular.fntdata"/><Relationship Id="rId14" Type="http://schemas.openxmlformats.org/officeDocument/2006/relationships/slide" Target="slides/slide10.xml"/><Relationship Id="rId17" Type="http://customschemas.google.com/relationships/presentationmetadata" Target="metadata"/><Relationship Id="rId16" Type="http://schemas.openxmlformats.org/officeDocument/2006/relationships/font" Target="fonts/SpaceGrotesk-bold.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0" name="Google Shape;100;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şlık Slaydı" type="title">
  <p:cSld name="TITLE">
    <p:spTree>
      <p:nvGrpSpPr>
        <p:cNvPr id="11" name="Shape 11"/>
        <p:cNvGrpSpPr/>
        <p:nvPr/>
      </p:nvGrpSpPr>
      <p:grpSpPr>
        <a:xfrm>
          <a:off x="0" y="0"/>
          <a:ext cx="0" cy="0"/>
          <a:chOff x="0" y="0"/>
          <a:chExt cx="0" cy="0"/>
        </a:xfrm>
      </p:grpSpPr>
      <p:sp>
        <p:nvSpPr>
          <p:cNvPr id="12" name="Google Shape;12;p12"/>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1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şlık, Dikey Metin" type="vertTx">
  <p:cSld name="VERTICAL_TEXT">
    <p:spTree>
      <p:nvGrpSpPr>
        <p:cNvPr id="68" name="Shape 68"/>
        <p:cNvGrpSpPr/>
        <p:nvPr/>
      </p:nvGrpSpPr>
      <p:grpSpPr>
        <a:xfrm>
          <a:off x="0" y="0"/>
          <a:ext cx="0" cy="0"/>
          <a:chOff x="0" y="0"/>
          <a:chExt cx="0" cy="0"/>
        </a:xfrm>
      </p:grpSpPr>
      <p:sp>
        <p:nvSpPr>
          <p:cNvPr id="69" name="Google Shape;69;p2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21"/>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key Başlık ve Metin" type="vertTitleAndTx">
  <p:cSld name="VERTICAL_TITLE_AND_VERTICAL_TEXT">
    <p:spTree>
      <p:nvGrpSpPr>
        <p:cNvPr id="74" name="Shape 74"/>
        <p:cNvGrpSpPr/>
        <p:nvPr/>
      </p:nvGrpSpPr>
      <p:grpSpPr>
        <a:xfrm>
          <a:off x="0" y="0"/>
          <a:ext cx="0" cy="0"/>
          <a:chOff x="0" y="0"/>
          <a:chExt cx="0" cy="0"/>
        </a:xfrm>
      </p:grpSpPr>
      <p:sp>
        <p:nvSpPr>
          <p:cNvPr id="75" name="Google Shape;75;p22"/>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22"/>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şlık ve İçerik" type="obj">
  <p:cSld name="OBJECT">
    <p:spTree>
      <p:nvGrpSpPr>
        <p:cNvPr id="17" name="Shape 17"/>
        <p:cNvGrpSpPr/>
        <p:nvPr/>
      </p:nvGrpSpPr>
      <p:grpSpPr>
        <a:xfrm>
          <a:off x="0" y="0"/>
          <a:ext cx="0" cy="0"/>
          <a:chOff x="0" y="0"/>
          <a:chExt cx="0" cy="0"/>
        </a:xfrm>
      </p:grpSpPr>
      <p:sp>
        <p:nvSpPr>
          <p:cNvPr id="18" name="Google Shape;18;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1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ölüm Üstbilgisi" type="secHead">
  <p:cSld name="SECTION_HEADER">
    <p:spTree>
      <p:nvGrpSpPr>
        <p:cNvPr id="23" name="Shape 23"/>
        <p:cNvGrpSpPr/>
        <p:nvPr/>
      </p:nvGrpSpPr>
      <p:grpSpPr>
        <a:xfrm>
          <a:off x="0" y="0"/>
          <a:ext cx="0" cy="0"/>
          <a:chOff x="0" y="0"/>
          <a:chExt cx="0" cy="0"/>
        </a:xfrm>
      </p:grpSpPr>
      <p:sp>
        <p:nvSpPr>
          <p:cNvPr id="24" name="Google Shape;24;p14"/>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14"/>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ki İçerik" type="twoObj">
  <p:cSld name="TWO_OBJECTS">
    <p:spTree>
      <p:nvGrpSpPr>
        <p:cNvPr id="29" name="Shape 29"/>
        <p:cNvGrpSpPr/>
        <p:nvPr/>
      </p:nvGrpSpPr>
      <p:grpSpPr>
        <a:xfrm>
          <a:off x="0" y="0"/>
          <a:ext cx="0" cy="0"/>
          <a:chOff x="0" y="0"/>
          <a:chExt cx="0" cy="0"/>
        </a:xfrm>
      </p:grpSpPr>
      <p:sp>
        <p:nvSpPr>
          <p:cNvPr id="30" name="Google Shape;30;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15"/>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15"/>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Karşılaştırma" type="twoTxTwoObj">
  <p:cSld name="TWO_OBJECTS_WITH_TEXT">
    <p:spTree>
      <p:nvGrpSpPr>
        <p:cNvPr id="36" name="Shape 36"/>
        <p:cNvGrpSpPr/>
        <p:nvPr/>
      </p:nvGrpSpPr>
      <p:grpSpPr>
        <a:xfrm>
          <a:off x="0" y="0"/>
          <a:ext cx="0" cy="0"/>
          <a:chOff x="0" y="0"/>
          <a:chExt cx="0" cy="0"/>
        </a:xfrm>
      </p:grpSpPr>
      <p:sp>
        <p:nvSpPr>
          <p:cNvPr id="37" name="Google Shape;37;p16"/>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16"/>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16"/>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16"/>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16"/>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Yalnızca Başlık" type="titleOnly">
  <p:cSld name="TITLE_ONLY">
    <p:spTree>
      <p:nvGrpSpPr>
        <p:cNvPr id="45" name="Shape 45"/>
        <p:cNvGrpSpPr/>
        <p:nvPr/>
      </p:nvGrpSpPr>
      <p:grpSpPr>
        <a:xfrm>
          <a:off x="0" y="0"/>
          <a:ext cx="0" cy="0"/>
          <a:chOff x="0" y="0"/>
          <a:chExt cx="0" cy="0"/>
        </a:xfrm>
      </p:grpSpPr>
      <p:sp>
        <p:nvSpPr>
          <p:cNvPr id="46" name="Google Shape;46;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oş" type="blank">
  <p:cSld name="BLANK">
    <p:spTree>
      <p:nvGrpSpPr>
        <p:cNvPr id="50" name="Shape 50"/>
        <p:cNvGrpSpPr/>
        <p:nvPr/>
      </p:nvGrpSpPr>
      <p:grpSpPr>
        <a:xfrm>
          <a:off x="0" y="0"/>
          <a:ext cx="0" cy="0"/>
          <a:chOff x="0" y="0"/>
          <a:chExt cx="0" cy="0"/>
        </a:xfrm>
      </p:grpSpPr>
      <p:sp>
        <p:nvSpPr>
          <p:cNvPr id="51" name="Google Shape;51;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şlıklı İçerik" type="objTx">
  <p:cSld name="OBJECT_WITH_CAPTION_TEXT">
    <p:spTree>
      <p:nvGrpSpPr>
        <p:cNvPr id="54" name="Shape 54"/>
        <p:cNvGrpSpPr/>
        <p:nvPr/>
      </p:nvGrpSpPr>
      <p:grpSpPr>
        <a:xfrm>
          <a:off x="0" y="0"/>
          <a:ext cx="0" cy="0"/>
          <a:chOff x="0" y="0"/>
          <a:chExt cx="0" cy="0"/>
        </a:xfrm>
      </p:grpSpPr>
      <p:sp>
        <p:nvSpPr>
          <p:cNvPr id="55" name="Google Shape;55;p19"/>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9"/>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9"/>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şlıklı Resim" type="picTx">
  <p:cSld name="PICTURE_WITH_CAPTION_TEXT">
    <p:spTree>
      <p:nvGrpSpPr>
        <p:cNvPr id="61" name="Shape 61"/>
        <p:cNvGrpSpPr/>
        <p:nvPr/>
      </p:nvGrpSpPr>
      <p:grpSpPr>
        <a:xfrm>
          <a:off x="0" y="0"/>
          <a:ext cx="0" cy="0"/>
          <a:chOff x="0" y="0"/>
          <a:chExt cx="0" cy="0"/>
        </a:xfrm>
      </p:grpSpPr>
      <p:sp>
        <p:nvSpPr>
          <p:cNvPr id="62" name="Google Shape;62;p2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20"/>
          <p:cNvSpPr/>
          <p:nvPr>
            <p:ph idx="2" type="pic"/>
          </p:nvPr>
        </p:nvSpPr>
        <p:spPr>
          <a:xfrm>
            <a:off x="5183188" y="987425"/>
            <a:ext cx="6172200" cy="4873625"/>
          </a:xfrm>
          <a:prstGeom prst="rect">
            <a:avLst/>
          </a:prstGeom>
          <a:noFill/>
          <a:ln>
            <a:noFill/>
          </a:ln>
        </p:spPr>
      </p:sp>
      <p:sp>
        <p:nvSpPr>
          <p:cNvPr id="64" name="Google Shape;64;p20"/>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3.png"/><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6.jp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6.jp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6.jp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6.jp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6.jp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6.jp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6.jp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6.jp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pic>
        <p:nvPicPr>
          <p:cNvPr id="84" name="Google Shape;84;p1"/>
          <p:cNvPicPr preferRelativeResize="0"/>
          <p:nvPr/>
        </p:nvPicPr>
        <p:blipFill rotWithShape="1">
          <a:blip r:embed="rId3">
            <a:alphaModFix/>
          </a:blip>
          <a:srcRect b="0" l="0" r="0" t="0"/>
          <a:stretch/>
        </p:blipFill>
        <p:spPr>
          <a:xfrm>
            <a:off x="3" y="0"/>
            <a:ext cx="12192000" cy="6858000"/>
          </a:xfrm>
          <a:prstGeom prst="rect">
            <a:avLst/>
          </a:prstGeom>
          <a:noFill/>
          <a:ln>
            <a:noFill/>
          </a:ln>
        </p:spPr>
      </p:pic>
      <p:sp>
        <p:nvSpPr>
          <p:cNvPr id="85" name="Google Shape;85;p1"/>
          <p:cNvSpPr txBox="1"/>
          <p:nvPr/>
        </p:nvSpPr>
        <p:spPr>
          <a:xfrm>
            <a:off x="1596406" y="2286466"/>
            <a:ext cx="8999195" cy="1015663"/>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1" i="0" lang="en-US" sz="6000" u="none" cap="none" strike="noStrike">
                <a:solidFill>
                  <a:srgbClr val="877547"/>
                </a:solidFill>
                <a:latin typeface="Space Grotesk"/>
                <a:ea typeface="Space Grotesk"/>
                <a:cs typeface="Space Grotesk"/>
                <a:sym typeface="Space Grotesk"/>
              </a:rPr>
              <a:t>ROUTE AND AERODROME</a:t>
            </a:r>
            <a:endParaRPr b="1" i="0" sz="6000" u="none" cap="none" strike="noStrike">
              <a:solidFill>
                <a:srgbClr val="877547"/>
              </a:solidFill>
              <a:latin typeface="Space Grotesk"/>
              <a:ea typeface="Space Grotesk"/>
              <a:cs typeface="Space Grotesk"/>
              <a:sym typeface="Space Grotesk"/>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t/>
            </a:r>
            <a:endParaRPr/>
          </a:p>
        </p:txBody>
      </p:sp>
      <p:sp>
        <p:nvSpPr>
          <p:cNvPr id="188" name="Google Shape;188;p1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50800" lvl="0" marL="228600" rtl="0" algn="l">
              <a:lnSpc>
                <a:spcPct val="90000"/>
              </a:lnSpc>
              <a:spcBef>
                <a:spcPts val="0"/>
              </a:spcBef>
              <a:spcAft>
                <a:spcPts val="0"/>
              </a:spcAft>
              <a:buClr>
                <a:schemeClr val="dk1"/>
              </a:buClr>
              <a:buSzPts val="2800"/>
              <a:buNone/>
            </a:pPr>
            <a:r>
              <a:t/>
            </a:r>
            <a:endParaRPr/>
          </a:p>
        </p:txBody>
      </p:sp>
      <p:pic>
        <p:nvPicPr>
          <p:cNvPr id="189" name="Google Shape;189;p10"/>
          <p:cNvPicPr preferRelativeResize="0"/>
          <p:nvPr/>
        </p:nvPicPr>
        <p:blipFill rotWithShape="1">
          <a:blip r:embed="rId3">
            <a:alphaModFix/>
          </a:blip>
          <a:srcRect b="0" l="0" r="0" t="0"/>
          <a:stretch/>
        </p:blipFill>
        <p:spPr>
          <a:xfrm>
            <a:off x="8964299" y="655396"/>
            <a:ext cx="1150706" cy="745020"/>
          </a:xfrm>
          <a:prstGeom prst="rect">
            <a:avLst/>
          </a:prstGeom>
          <a:noFill/>
          <a:ln>
            <a:noFill/>
          </a:ln>
        </p:spPr>
      </p:pic>
      <p:pic>
        <p:nvPicPr>
          <p:cNvPr id="190" name="Google Shape;190;p10"/>
          <p:cNvPicPr preferRelativeResize="0"/>
          <p:nvPr/>
        </p:nvPicPr>
        <p:blipFill rotWithShape="1">
          <a:blip r:embed="rId4">
            <a:alphaModFix/>
          </a:blip>
          <a:srcRect b="0" l="0" r="0" t="0"/>
          <a:stretch/>
        </p:blipFill>
        <p:spPr>
          <a:xfrm>
            <a:off x="0" y="0"/>
            <a:ext cx="12192000" cy="6858000"/>
          </a:xfrm>
          <a:prstGeom prst="rect">
            <a:avLst/>
          </a:prstGeom>
          <a:noFill/>
          <a:ln>
            <a:noFill/>
          </a:ln>
        </p:spPr>
      </p:pic>
      <p:sp>
        <p:nvSpPr>
          <p:cNvPr id="191" name="Google Shape;191;p10"/>
          <p:cNvSpPr txBox="1"/>
          <p:nvPr/>
        </p:nvSpPr>
        <p:spPr>
          <a:xfrm>
            <a:off x="4950823" y="3013501"/>
            <a:ext cx="2499360" cy="830997"/>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4800">
                <a:solidFill>
                  <a:srgbClr val="BF9000"/>
                </a:solidFill>
                <a:latin typeface="Calibri"/>
                <a:ea typeface="Calibri"/>
                <a:cs typeface="Calibri"/>
                <a:sym typeface="Calibri"/>
              </a:rPr>
              <a:t>THANKS</a:t>
            </a:r>
            <a:endParaRPr sz="4800">
              <a:solidFill>
                <a:srgbClr val="BF9000"/>
              </a:solidFill>
              <a:latin typeface="Calibri"/>
              <a:ea typeface="Calibri"/>
              <a:cs typeface="Calibri"/>
              <a:sym typeface="Calibr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dk1"/>
        </a:solidFill>
      </p:bgPr>
    </p:bg>
    <p:spTree>
      <p:nvGrpSpPr>
        <p:cNvPr id="89" name="Shape 89"/>
        <p:cNvGrpSpPr/>
        <p:nvPr/>
      </p:nvGrpSpPr>
      <p:grpSpPr>
        <a:xfrm>
          <a:off x="0" y="0"/>
          <a:ext cx="0" cy="0"/>
          <a:chOff x="0" y="0"/>
          <a:chExt cx="0" cy="0"/>
        </a:xfrm>
      </p:grpSpPr>
      <p:sp>
        <p:nvSpPr>
          <p:cNvPr id="90" name="Google Shape;90;p2"/>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t/>
            </a:r>
            <a:endParaRPr/>
          </a:p>
        </p:txBody>
      </p:sp>
      <p:sp>
        <p:nvSpPr>
          <p:cNvPr id="91" name="Google Shape;91;p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t/>
            </a:r>
            <a:endParaRPr/>
          </a:p>
        </p:txBody>
      </p:sp>
      <p:pic>
        <p:nvPicPr>
          <p:cNvPr id="92" name="Google Shape;92;p2"/>
          <p:cNvPicPr preferRelativeResize="0"/>
          <p:nvPr/>
        </p:nvPicPr>
        <p:blipFill rotWithShape="1">
          <a:blip r:embed="rId3">
            <a:alphaModFix/>
          </a:blip>
          <a:srcRect b="0" l="0" r="0" t="0"/>
          <a:stretch/>
        </p:blipFill>
        <p:spPr>
          <a:xfrm>
            <a:off x="0" y="0"/>
            <a:ext cx="12192000" cy="6858000"/>
          </a:xfrm>
          <a:prstGeom prst="rect">
            <a:avLst/>
          </a:prstGeom>
          <a:noFill/>
          <a:ln>
            <a:noFill/>
          </a:ln>
        </p:spPr>
      </p:pic>
      <p:pic>
        <p:nvPicPr>
          <p:cNvPr id="93" name="Google Shape;93;p2"/>
          <p:cNvPicPr preferRelativeResize="0"/>
          <p:nvPr/>
        </p:nvPicPr>
        <p:blipFill rotWithShape="1">
          <a:blip r:embed="rId4">
            <a:alphaModFix/>
          </a:blip>
          <a:srcRect b="0" l="0" r="0" t="0"/>
          <a:stretch/>
        </p:blipFill>
        <p:spPr>
          <a:xfrm>
            <a:off x="10279294" y="377343"/>
            <a:ext cx="1150706" cy="745020"/>
          </a:xfrm>
          <a:prstGeom prst="rect">
            <a:avLst/>
          </a:prstGeom>
          <a:noFill/>
          <a:ln>
            <a:noFill/>
          </a:ln>
        </p:spPr>
      </p:pic>
      <p:cxnSp>
        <p:nvCxnSpPr>
          <p:cNvPr id="94" name="Google Shape;94;p2"/>
          <p:cNvCxnSpPr/>
          <p:nvPr/>
        </p:nvCxnSpPr>
        <p:spPr>
          <a:xfrm>
            <a:off x="4044266" y="835400"/>
            <a:ext cx="6235028" cy="0"/>
          </a:xfrm>
          <a:prstGeom prst="straightConnector1">
            <a:avLst/>
          </a:prstGeom>
          <a:noFill/>
          <a:ln cap="flat" cmpd="sng" w="9525">
            <a:solidFill>
              <a:srgbClr val="877547"/>
            </a:solidFill>
            <a:prstDash val="solid"/>
            <a:miter lim="800000"/>
            <a:headEnd len="sm" w="sm" type="none"/>
            <a:tailEnd len="sm" w="sm" type="none"/>
          </a:ln>
        </p:spPr>
      </p:cxnSp>
      <p:cxnSp>
        <p:nvCxnSpPr>
          <p:cNvPr id="95" name="Google Shape;95;p2"/>
          <p:cNvCxnSpPr/>
          <p:nvPr/>
        </p:nvCxnSpPr>
        <p:spPr>
          <a:xfrm rot="10800000">
            <a:off x="523488" y="4639142"/>
            <a:ext cx="0" cy="2070058"/>
          </a:xfrm>
          <a:prstGeom prst="straightConnector1">
            <a:avLst/>
          </a:prstGeom>
          <a:noFill/>
          <a:ln cap="flat" cmpd="sng" w="9525">
            <a:solidFill>
              <a:srgbClr val="877547"/>
            </a:solidFill>
            <a:prstDash val="solid"/>
            <a:miter lim="800000"/>
            <a:headEnd len="sm" w="sm" type="none"/>
            <a:tailEnd len="sm" w="sm" type="none"/>
          </a:ln>
        </p:spPr>
      </p:cxnSp>
      <p:sp>
        <p:nvSpPr>
          <p:cNvPr id="96" name="Google Shape;96;p2"/>
          <p:cNvSpPr txBox="1"/>
          <p:nvPr/>
        </p:nvSpPr>
        <p:spPr>
          <a:xfrm>
            <a:off x="880277" y="630178"/>
            <a:ext cx="3347580" cy="4001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2000" u="none" cap="none" strike="noStrike">
                <a:solidFill>
                  <a:srgbClr val="BF9000"/>
                </a:solidFill>
                <a:latin typeface="Calibri"/>
                <a:ea typeface="Calibri"/>
                <a:cs typeface="Calibri"/>
                <a:sym typeface="Calibri"/>
              </a:rPr>
              <a:t>ROUTE/AREA &amp; AERODROME</a:t>
            </a:r>
            <a:endParaRPr sz="2000">
              <a:solidFill>
                <a:srgbClr val="BF9000"/>
              </a:solidFill>
              <a:latin typeface="Calibri"/>
              <a:ea typeface="Calibri"/>
              <a:cs typeface="Calibri"/>
              <a:sym typeface="Calibri"/>
            </a:endParaRPr>
          </a:p>
        </p:txBody>
      </p:sp>
      <p:sp>
        <p:nvSpPr>
          <p:cNvPr id="97" name="Google Shape;97;p2"/>
          <p:cNvSpPr txBox="1"/>
          <p:nvPr/>
        </p:nvSpPr>
        <p:spPr>
          <a:xfrm>
            <a:off x="1053737" y="1122363"/>
            <a:ext cx="9692700" cy="4585800"/>
          </a:xfrm>
          <a:prstGeom prst="rect">
            <a:avLst/>
          </a:prstGeom>
          <a:noFill/>
          <a:ln>
            <a:noFill/>
          </a:ln>
        </p:spPr>
        <p:txBody>
          <a:bodyPr anchorCtr="0" anchor="t" bIns="45700" lIns="91425" spcFirstLastPara="1" rIns="91425" wrap="square" tIns="45700">
            <a:spAutoFit/>
          </a:bodyPr>
          <a:lstStyle/>
          <a:p>
            <a:pPr indent="-171450" lvl="0" marL="285750" marR="0" rtl="0" algn="l">
              <a:spcBef>
                <a:spcPts val="0"/>
              </a:spcBef>
              <a:spcAft>
                <a:spcPts val="0"/>
              </a:spcAft>
              <a:buClr>
                <a:schemeClr val="dk1"/>
              </a:buClr>
              <a:buSzPts val="1800"/>
              <a:buFont typeface="Arial"/>
              <a:buNone/>
            </a:pPr>
            <a:r>
              <a:t/>
            </a:r>
            <a:endParaRPr sz="1800">
              <a:solidFill>
                <a:schemeClr val="dk1"/>
              </a:solidFill>
              <a:latin typeface="Calibri"/>
              <a:ea typeface="Calibri"/>
              <a:cs typeface="Calibri"/>
              <a:sym typeface="Calibri"/>
            </a:endParaRPr>
          </a:p>
          <a:p>
            <a:pPr indent="0" lvl="0" marL="0" marR="0" rtl="0" algn="l">
              <a:spcBef>
                <a:spcPts val="0"/>
              </a:spcBef>
              <a:spcAft>
                <a:spcPts val="0"/>
              </a:spcAft>
              <a:buNone/>
            </a:pPr>
            <a:r>
              <a:rPr lang="en-US" sz="1600">
                <a:solidFill>
                  <a:schemeClr val="dk1"/>
                </a:solidFill>
                <a:latin typeface="Calibri"/>
                <a:ea typeface="Calibri"/>
                <a:cs typeface="Calibri"/>
                <a:sym typeface="Calibri"/>
              </a:rPr>
              <a:t>Area and Route Knowledge</a:t>
            </a:r>
            <a:endParaRPr/>
          </a:p>
          <a:p>
            <a:pPr indent="-184150" lvl="0" marL="285750" marR="0" rtl="0" algn="l">
              <a:spcBef>
                <a:spcPts val="0"/>
              </a:spcBef>
              <a:spcAft>
                <a:spcPts val="0"/>
              </a:spcAft>
              <a:buClr>
                <a:schemeClr val="dk1"/>
              </a:buClr>
              <a:buSzPts val="1600"/>
              <a:buFont typeface="Arial"/>
              <a:buNone/>
            </a:pPr>
            <a:r>
              <a:t/>
            </a:r>
            <a:endParaRPr sz="1600">
              <a:solidFill>
                <a:schemeClr val="dk1"/>
              </a:solidFill>
              <a:latin typeface="Calibri"/>
              <a:ea typeface="Calibri"/>
              <a:cs typeface="Calibri"/>
              <a:sym typeface="Calibri"/>
            </a:endParaRPr>
          </a:p>
          <a:p>
            <a:pPr indent="-285750" lvl="0" marL="285750" marR="0" rtl="0" algn="l">
              <a:spcBef>
                <a:spcPts val="0"/>
              </a:spcBef>
              <a:spcAft>
                <a:spcPts val="0"/>
              </a:spcAft>
              <a:buClr>
                <a:schemeClr val="dk1"/>
              </a:buClr>
              <a:buSzPts val="1600"/>
              <a:buFont typeface="Arial"/>
              <a:buChar char="•"/>
            </a:pPr>
            <a:r>
              <a:rPr lang="en-US" sz="1600">
                <a:solidFill>
                  <a:schemeClr val="dk1"/>
                </a:solidFill>
                <a:latin typeface="Calibri"/>
                <a:ea typeface="Calibri"/>
                <a:cs typeface="Calibri"/>
                <a:sym typeface="Calibri"/>
              </a:rPr>
              <a:t>Terrain and minimum safe altitudes;</a:t>
            </a:r>
            <a:endParaRPr/>
          </a:p>
          <a:p>
            <a:pPr indent="-285750" lvl="0" marL="285750" marR="0" rtl="0" algn="l">
              <a:spcBef>
                <a:spcPts val="0"/>
              </a:spcBef>
              <a:spcAft>
                <a:spcPts val="0"/>
              </a:spcAft>
              <a:buClr>
                <a:schemeClr val="dk1"/>
              </a:buClr>
              <a:buSzPts val="1600"/>
              <a:buFont typeface="Arial"/>
              <a:buChar char="•"/>
            </a:pPr>
            <a:r>
              <a:rPr lang="en-US" sz="1600">
                <a:solidFill>
                  <a:schemeClr val="dk1"/>
                </a:solidFill>
                <a:latin typeface="Calibri"/>
                <a:ea typeface="Calibri"/>
                <a:cs typeface="Calibri"/>
                <a:sym typeface="Calibri"/>
              </a:rPr>
              <a:t>Seasonal meteorological conditions;</a:t>
            </a:r>
            <a:endParaRPr/>
          </a:p>
          <a:p>
            <a:pPr indent="-285750" lvl="0" marL="285750" marR="0" rtl="0" algn="l">
              <a:spcBef>
                <a:spcPts val="0"/>
              </a:spcBef>
              <a:spcAft>
                <a:spcPts val="0"/>
              </a:spcAft>
              <a:buClr>
                <a:schemeClr val="dk1"/>
              </a:buClr>
              <a:buSzPts val="1600"/>
              <a:buFont typeface="Arial"/>
              <a:buChar char="•"/>
            </a:pPr>
            <a:r>
              <a:rPr lang="en-US" sz="1600">
                <a:solidFill>
                  <a:schemeClr val="dk1"/>
                </a:solidFill>
                <a:latin typeface="Calibri"/>
                <a:ea typeface="Calibri"/>
                <a:cs typeface="Calibri"/>
                <a:sym typeface="Calibri"/>
              </a:rPr>
              <a:t>Meteorological, communication and air traffic facilities, services and procedures;</a:t>
            </a:r>
            <a:endParaRPr/>
          </a:p>
          <a:p>
            <a:pPr indent="-285750" lvl="0" marL="285750" marR="0" rtl="0" algn="l">
              <a:spcBef>
                <a:spcPts val="0"/>
              </a:spcBef>
              <a:spcAft>
                <a:spcPts val="0"/>
              </a:spcAft>
              <a:buClr>
                <a:schemeClr val="dk1"/>
              </a:buClr>
              <a:buSzPts val="1600"/>
              <a:buFont typeface="Arial"/>
              <a:buChar char="•"/>
            </a:pPr>
            <a:r>
              <a:rPr lang="en-US" sz="1600">
                <a:solidFill>
                  <a:schemeClr val="dk1"/>
                </a:solidFill>
                <a:latin typeface="Calibri"/>
                <a:ea typeface="Calibri"/>
                <a:cs typeface="Calibri"/>
                <a:sym typeface="Calibri"/>
              </a:rPr>
              <a:t>Search and rescue services for the areas over which the aircraft will be flown;</a:t>
            </a:r>
            <a:endParaRPr/>
          </a:p>
          <a:p>
            <a:pPr indent="-285750" lvl="0" marL="285750" marR="0" rtl="0" algn="l">
              <a:spcBef>
                <a:spcPts val="0"/>
              </a:spcBef>
              <a:spcAft>
                <a:spcPts val="0"/>
              </a:spcAft>
              <a:buClr>
                <a:schemeClr val="dk1"/>
              </a:buClr>
              <a:buSzPts val="1600"/>
              <a:buFont typeface="Arial"/>
              <a:buChar char="•"/>
            </a:pPr>
            <a:r>
              <a:rPr lang="en-US" sz="1600">
                <a:solidFill>
                  <a:schemeClr val="dk1"/>
                </a:solidFill>
                <a:latin typeface="Calibri"/>
                <a:ea typeface="Calibri"/>
                <a:cs typeface="Calibri"/>
                <a:sym typeface="Calibri"/>
              </a:rPr>
              <a:t>Navigational facilities and procedures, including any  long-range navigation procedures associated with the route along which the flight is to take place;</a:t>
            </a:r>
            <a:endParaRPr/>
          </a:p>
          <a:p>
            <a:pPr indent="-285750" lvl="0" marL="285750" marR="0" rtl="0" algn="l">
              <a:spcBef>
                <a:spcPts val="0"/>
              </a:spcBef>
              <a:spcAft>
                <a:spcPts val="0"/>
              </a:spcAft>
              <a:buClr>
                <a:schemeClr val="dk1"/>
              </a:buClr>
              <a:buSzPts val="1600"/>
              <a:buFont typeface="Arial"/>
              <a:buChar char="•"/>
            </a:pPr>
            <a:r>
              <a:rPr lang="en-US" sz="1600">
                <a:solidFill>
                  <a:schemeClr val="dk1"/>
                </a:solidFill>
                <a:latin typeface="Calibri"/>
                <a:ea typeface="Calibri"/>
                <a:cs typeface="Calibri"/>
                <a:sym typeface="Calibri"/>
              </a:rPr>
              <a:t>Procedures applicable to flight paths over heavily populated areas and areas of high air traffic density;</a:t>
            </a:r>
            <a:endParaRPr/>
          </a:p>
          <a:p>
            <a:pPr indent="-285750" lvl="0" marL="285750" marR="0" rtl="0" algn="l">
              <a:spcBef>
                <a:spcPts val="0"/>
              </a:spcBef>
              <a:spcAft>
                <a:spcPts val="0"/>
              </a:spcAft>
              <a:buClr>
                <a:schemeClr val="dk1"/>
              </a:buClr>
              <a:buSzPts val="1600"/>
              <a:buFont typeface="Arial"/>
              <a:buChar char="•"/>
            </a:pPr>
            <a:r>
              <a:rPr lang="en-US" sz="1600">
                <a:solidFill>
                  <a:schemeClr val="dk1"/>
                </a:solidFill>
                <a:latin typeface="Calibri"/>
                <a:ea typeface="Calibri"/>
                <a:cs typeface="Calibri"/>
                <a:sym typeface="Calibri"/>
              </a:rPr>
              <a:t>Airport obstructions, physical layout, lighting, approach aids and arrival, departure, holding and instrument approach procedures and applicable operating minimal.</a:t>
            </a:r>
            <a:endParaRPr sz="1600">
              <a:solidFill>
                <a:schemeClr val="dk1"/>
              </a:solidFill>
              <a:latin typeface="Calibri"/>
              <a:ea typeface="Calibri"/>
              <a:cs typeface="Calibri"/>
              <a:sym typeface="Calibri"/>
            </a:endParaRPr>
          </a:p>
          <a:p>
            <a:pPr indent="-285750" lvl="0" marL="285750" marR="0" rtl="0" algn="l">
              <a:spcBef>
                <a:spcPts val="0"/>
              </a:spcBef>
              <a:spcAft>
                <a:spcPts val="0"/>
              </a:spcAft>
              <a:buClr>
                <a:schemeClr val="dk1"/>
              </a:buClr>
              <a:buSzPts val="1600"/>
              <a:buFont typeface="Arial"/>
              <a:buChar char="•"/>
            </a:pPr>
            <a:r>
              <a:rPr lang="en-US" sz="1600">
                <a:solidFill>
                  <a:schemeClr val="dk1"/>
                </a:solidFill>
                <a:latin typeface="Calibri"/>
                <a:ea typeface="Calibri"/>
                <a:cs typeface="Calibri"/>
                <a:sym typeface="Calibri"/>
              </a:rPr>
              <a:t>For the less complex areas or routes, familiarization by self-briefing with route documentation, or by means of programmed instruction;</a:t>
            </a:r>
            <a:endParaRPr sz="1600">
              <a:solidFill>
                <a:schemeClr val="dk1"/>
              </a:solidFill>
              <a:latin typeface="Calibri"/>
              <a:ea typeface="Calibri"/>
              <a:cs typeface="Calibri"/>
              <a:sym typeface="Calibri"/>
            </a:endParaRPr>
          </a:p>
          <a:p>
            <a:pPr indent="-285750" lvl="0" marL="285750" marR="0" rtl="0" algn="l">
              <a:spcBef>
                <a:spcPts val="0"/>
              </a:spcBef>
              <a:spcAft>
                <a:spcPts val="0"/>
              </a:spcAft>
              <a:buClr>
                <a:schemeClr val="dk1"/>
              </a:buClr>
              <a:buSzPts val="1600"/>
              <a:buFont typeface="Arial"/>
              <a:buChar char="•"/>
            </a:pPr>
            <a:r>
              <a:rPr lang="en-US" sz="1600">
                <a:solidFill>
                  <a:schemeClr val="dk1"/>
                </a:solidFill>
                <a:latin typeface="Calibri"/>
                <a:ea typeface="Calibri"/>
                <a:cs typeface="Calibri"/>
                <a:sym typeface="Calibri"/>
              </a:rPr>
              <a:t>In addition, for the more complex areas or routes, in-flight familiarization as a pilot in-command/commander or co-pilot under supervision, observer, or familiarization in a flig</a:t>
            </a:r>
            <a:r>
              <a:rPr lang="en-US" sz="1600">
                <a:solidFill>
                  <a:schemeClr val="dk1"/>
                </a:solidFill>
                <a:latin typeface="Calibri"/>
                <a:ea typeface="Calibri"/>
                <a:cs typeface="Calibri"/>
                <a:sym typeface="Calibri"/>
              </a:rPr>
              <a:t>ht simulation  training device (FSTD) using a database appropriate to the route concerned.</a:t>
            </a:r>
            <a:endParaRPr sz="1600">
              <a:solidFill>
                <a:schemeClr val="dk1"/>
              </a:solidFill>
              <a:latin typeface="Calibri"/>
              <a:ea typeface="Calibri"/>
              <a:cs typeface="Calibri"/>
              <a:sym typeface="Calibri"/>
            </a:endParaRPr>
          </a:p>
          <a:p>
            <a:pPr indent="-171450" lvl="0" marL="285750" marR="0" rtl="0" algn="l">
              <a:spcBef>
                <a:spcPts val="0"/>
              </a:spcBef>
              <a:spcAft>
                <a:spcPts val="0"/>
              </a:spcAft>
              <a:buClr>
                <a:schemeClr val="dk1"/>
              </a:buClr>
              <a:buSzPts val="1800"/>
              <a:buFont typeface="Arial"/>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1" name="Shape 101"/>
        <p:cNvGrpSpPr/>
        <p:nvPr/>
      </p:nvGrpSpPr>
      <p:grpSpPr>
        <a:xfrm>
          <a:off x="0" y="0"/>
          <a:ext cx="0" cy="0"/>
          <a:chOff x="0" y="0"/>
          <a:chExt cx="0" cy="0"/>
        </a:xfrm>
      </p:grpSpPr>
      <p:sp>
        <p:nvSpPr>
          <p:cNvPr id="102" name="Google Shape;102;p3"/>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t/>
            </a:r>
            <a:endParaRPr/>
          </a:p>
        </p:txBody>
      </p:sp>
      <p:sp>
        <p:nvSpPr>
          <p:cNvPr id="103" name="Google Shape;103;p3"/>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t/>
            </a:r>
            <a:endParaRPr/>
          </a:p>
        </p:txBody>
      </p:sp>
      <p:pic>
        <p:nvPicPr>
          <p:cNvPr id="104" name="Google Shape;104;p3"/>
          <p:cNvPicPr preferRelativeResize="0"/>
          <p:nvPr/>
        </p:nvPicPr>
        <p:blipFill rotWithShape="1">
          <a:blip r:embed="rId3">
            <a:alphaModFix/>
          </a:blip>
          <a:srcRect b="0" l="0" r="0" t="0"/>
          <a:stretch/>
        </p:blipFill>
        <p:spPr>
          <a:xfrm>
            <a:off x="0" y="0"/>
            <a:ext cx="12192000" cy="6858000"/>
          </a:xfrm>
          <a:prstGeom prst="rect">
            <a:avLst/>
          </a:prstGeom>
          <a:noFill/>
          <a:ln>
            <a:noFill/>
          </a:ln>
        </p:spPr>
      </p:pic>
      <p:pic>
        <p:nvPicPr>
          <p:cNvPr id="105" name="Google Shape;105;p3"/>
          <p:cNvPicPr preferRelativeResize="0"/>
          <p:nvPr/>
        </p:nvPicPr>
        <p:blipFill rotWithShape="1">
          <a:blip r:embed="rId4">
            <a:alphaModFix/>
          </a:blip>
          <a:srcRect b="0" l="0" r="0" t="0"/>
          <a:stretch/>
        </p:blipFill>
        <p:spPr>
          <a:xfrm>
            <a:off x="10279294" y="377343"/>
            <a:ext cx="1150706" cy="745020"/>
          </a:xfrm>
          <a:prstGeom prst="rect">
            <a:avLst/>
          </a:prstGeom>
          <a:noFill/>
          <a:ln>
            <a:noFill/>
          </a:ln>
        </p:spPr>
      </p:pic>
      <p:cxnSp>
        <p:nvCxnSpPr>
          <p:cNvPr id="106" name="Google Shape;106;p3"/>
          <p:cNvCxnSpPr/>
          <p:nvPr/>
        </p:nvCxnSpPr>
        <p:spPr>
          <a:xfrm>
            <a:off x="4044266" y="835400"/>
            <a:ext cx="6235028" cy="0"/>
          </a:xfrm>
          <a:prstGeom prst="straightConnector1">
            <a:avLst/>
          </a:prstGeom>
          <a:noFill/>
          <a:ln cap="flat" cmpd="sng" w="9525">
            <a:solidFill>
              <a:srgbClr val="877547"/>
            </a:solidFill>
            <a:prstDash val="solid"/>
            <a:miter lim="800000"/>
            <a:headEnd len="sm" w="sm" type="none"/>
            <a:tailEnd len="sm" w="sm" type="none"/>
          </a:ln>
        </p:spPr>
      </p:cxnSp>
      <p:cxnSp>
        <p:nvCxnSpPr>
          <p:cNvPr id="107" name="Google Shape;107;p3"/>
          <p:cNvCxnSpPr/>
          <p:nvPr/>
        </p:nvCxnSpPr>
        <p:spPr>
          <a:xfrm rot="10800000">
            <a:off x="601865" y="4569473"/>
            <a:ext cx="0" cy="2070058"/>
          </a:xfrm>
          <a:prstGeom prst="straightConnector1">
            <a:avLst/>
          </a:prstGeom>
          <a:noFill/>
          <a:ln cap="flat" cmpd="sng" w="9525">
            <a:solidFill>
              <a:srgbClr val="877547"/>
            </a:solidFill>
            <a:prstDash val="solid"/>
            <a:miter lim="800000"/>
            <a:headEnd len="sm" w="sm" type="none"/>
            <a:tailEnd len="sm" w="sm" type="none"/>
          </a:ln>
        </p:spPr>
      </p:cxnSp>
      <p:sp>
        <p:nvSpPr>
          <p:cNvPr id="108" name="Google Shape;108;p3"/>
          <p:cNvSpPr txBox="1"/>
          <p:nvPr/>
        </p:nvSpPr>
        <p:spPr>
          <a:xfrm>
            <a:off x="815122" y="635345"/>
            <a:ext cx="3347580" cy="4001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rgbClr val="BF9000"/>
                </a:solidFill>
                <a:latin typeface="Calibri"/>
                <a:ea typeface="Calibri"/>
                <a:cs typeface="Calibri"/>
                <a:sym typeface="Calibri"/>
              </a:rPr>
              <a:t>ROUTE/AREA &amp; AERODROME</a:t>
            </a:r>
            <a:endParaRPr sz="2000">
              <a:solidFill>
                <a:srgbClr val="BF9000"/>
              </a:solidFill>
              <a:latin typeface="Calibri"/>
              <a:ea typeface="Calibri"/>
              <a:cs typeface="Calibri"/>
              <a:sym typeface="Calibri"/>
            </a:endParaRPr>
          </a:p>
        </p:txBody>
      </p:sp>
      <p:sp>
        <p:nvSpPr>
          <p:cNvPr id="109" name="Google Shape;109;p3"/>
          <p:cNvSpPr txBox="1"/>
          <p:nvPr/>
        </p:nvSpPr>
        <p:spPr>
          <a:xfrm>
            <a:off x="909536" y="1342028"/>
            <a:ext cx="10634400" cy="3817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1600">
                <a:solidFill>
                  <a:schemeClr val="dk1"/>
                </a:solidFill>
                <a:latin typeface="Calibri"/>
                <a:ea typeface="Calibri"/>
                <a:cs typeface="Calibri"/>
                <a:sym typeface="Calibri"/>
              </a:rPr>
              <a:t>Aerodrome knowledge must be included</a:t>
            </a:r>
            <a:br>
              <a:rPr lang="en-US" sz="1600">
                <a:solidFill>
                  <a:schemeClr val="dk1"/>
                </a:solidFill>
                <a:latin typeface="Calibri"/>
                <a:ea typeface="Calibri"/>
                <a:cs typeface="Calibri"/>
                <a:sym typeface="Calibri"/>
              </a:rPr>
            </a:br>
            <a:endParaRPr sz="1600">
              <a:solidFill>
                <a:schemeClr val="dk1"/>
              </a:solidFill>
              <a:latin typeface="Calibri"/>
              <a:ea typeface="Calibri"/>
              <a:cs typeface="Calibri"/>
              <a:sym typeface="Calibri"/>
            </a:endParaRPr>
          </a:p>
          <a:p>
            <a:pPr indent="-285750" lvl="0" marL="285750" marR="0" rtl="0" algn="l">
              <a:spcBef>
                <a:spcPts val="0"/>
              </a:spcBef>
              <a:spcAft>
                <a:spcPts val="0"/>
              </a:spcAft>
              <a:buClr>
                <a:schemeClr val="dk1"/>
              </a:buClr>
              <a:buSzPts val="1600"/>
              <a:buFont typeface="Arial"/>
              <a:buChar char="•"/>
            </a:pPr>
            <a:r>
              <a:rPr lang="en-US" sz="1600">
                <a:solidFill>
                  <a:schemeClr val="dk1"/>
                </a:solidFill>
                <a:latin typeface="Calibri"/>
                <a:ea typeface="Calibri"/>
                <a:cs typeface="Calibri"/>
                <a:sym typeface="Calibri"/>
              </a:rPr>
              <a:t>Knowledge of obstructions,</a:t>
            </a:r>
            <a:endParaRPr/>
          </a:p>
          <a:p>
            <a:pPr indent="-285750" lvl="0" marL="285750" marR="0" rtl="0" algn="l">
              <a:spcBef>
                <a:spcPts val="0"/>
              </a:spcBef>
              <a:spcAft>
                <a:spcPts val="0"/>
              </a:spcAft>
              <a:buClr>
                <a:schemeClr val="dk1"/>
              </a:buClr>
              <a:buSzPts val="1600"/>
              <a:buFont typeface="Arial"/>
              <a:buChar char="•"/>
            </a:pPr>
            <a:r>
              <a:rPr lang="en-US" sz="1600">
                <a:solidFill>
                  <a:schemeClr val="dk1"/>
                </a:solidFill>
                <a:latin typeface="Calibri"/>
                <a:ea typeface="Calibri"/>
                <a:cs typeface="Calibri"/>
                <a:sym typeface="Calibri"/>
              </a:rPr>
              <a:t>Physical layout,</a:t>
            </a:r>
            <a:endParaRPr/>
          </a:p>
          <a:p>
            <a:pPr indent="-285750" lvl="0" marL="285750" marR="0" rtl="0" algn="l">
              <a:spcBef>
                <a:spcPts val="0"/>
              </a:spcBef>
              <a:spcAft>
                <a:spcPts val="0"/>
              </a:spcAft>
              <a:buClr>
                <a:schemeClr val="dk1"/>
              </a:buClr>
              <a:buSzPts val="1600"/>
              <a:buFont typeface="Arial"/>
              <a:buChar char="•"/>
            </a:pPr>
            <a:r>
              <a:rPr lang="en-US" sz="1600">
                <a:solidFill>
                  <a:schemeClr val="dk1"/>
                </a:solidFill>
                <a:latin typeface="Calibri"/>
                <a:ea typeface="Calibri"/>
                <a:cs typeface="Calibri"/>
                <a:sym typeface="Calibri"/>
              </a:rPr>
              <a:t>Lighting,</a:t>
            </a:r>
            <a:endParaRPr/>
          </a:p>
          <a:p>
            <a:pPr indent="-285750" lvl="0" marL="285750" marR="0" rtl="0" algn="l">
              <a:spcBef>
                <a:spcPts val="0"/>
              </a:spcBef>
              <a:spcAft>
                <a:spcPts val="0"/>
              </a:spcAft>
              <a:buClr>
                <a:schemeClr val="dk1"/>
              </a:buClr>
              <a:buSzPts val="1600"/>
              <a:buFont typeface="Arial"/>
              <a:buChar char="•"/>
            </a:pPr>
            <a:r>
              <a:rPr lang="en-US" sz="1600">
                <a:solidFill>
                  <a:schemeClr val="dk1"/>
                </a:solidFill>
                <a:latin typeface="Calibri"/>
                <a:ea typeface="Calibri"/>
                <a:cs typeface="Calibri"/>
                <a:sym typeface="Calibri"/>
              </a:rPr>
              <a:t>Approach aids and arrival,</a:t>
            </a:r>
            <a:endParaRPr/>
          </a:p>
          <a:p>
            <a:pPr indent="-285750" lvl="0" marL="285750" marR="0" rtl="0" algn="l">
              <a:spcBef>
                <a:spcPts val="0"/>
              </a:spcBef>
              <a:spcAft>
                <a:spcPts val="0"/>
              </a:spcAft>
              <a:buClr>
                <a:schemeClr val="dk1"/>
              </a:buClr>
              <a:buSzPts val="1600"/>
              <a:buFont typeface="Arial"/>
              <a:buChar char="•"/>
            </a:pPr>
            <a:r>
              <a:rPr lang="en-US" sz="1600">
                <a:solidFill>
                  <a:schemeClr val="dk1"/>
                </a:solidFill>
                <a:latin typeface="Calibri"/>
                <a:ea typeface="Calibri"/>
                <a:cs typeface="Calibri"/>
                <a:sym typeface="Calibri"/>
              </a:rPr>
              <a:t>Departure,</a:t>
            </a:r>
            <a:endParaRPr/>
          </a:p>
          <a:p>
            <a:pPr indent="-285750" lvl="0" marL="285750" marR="0" rtl="0" algn="l">
              <a:spcBef>
                <a:spcPts val="0"/>
              </a:spcBef>
              <a:spcAft>
                <a:spcPts val="0"/>
              </a:spcAft>
              <a:buClr>
                <a:schemeClr val="dk1"/>
              </a:buClr>
              <a:buSzPts val="1600"/>
              <a:buFont typeface="Arial"/>
              <a:buChar char="•"/>
            </a:pPr>
            <a:r>
              <a:rPr lang="en-US" sz="1600">
                <a:solidFill>
                  <a:schemeClr val="dk1"/>
                </a:solidFill>
                <a:latin typeface="Calibri"/>
                <a:ea typeface="Calibri"/>
                <a:cs typeface="Calibri"/>
                <a:sym typeface="Calibri"/>
              </a:rPr>
              <a:t>Holding and instrument approach procedures,</a:t>
            </a:r>
            <a:endParaRPr sz="1600">
              <a:solidFill>
                <a:schemeClr val="dk1"/>
              </a:solidFill>
              <a:latin typeface="Calibri"/>
              <a:ea typeface="Calibri"/>
              <a:cs typeface="Calibri"/>
              <a:sym typeface="Calibri"/>
            </a:endParaRPr>
          </a:p>
          <a:p>
            <a:pPr indent="-285750" lvl="0" marL="285750" marR="0" rtl="0" algn="l">
              <a:spcBef>
                <a:spcPts val="0"/>
              </a:spcBef>
              <a:spcAft>
                <a:spcPts val="0"/>
              </a:spcAft>
              <a:buClr>
                <a:schemeClr val="dk1"/>
              </a:buClr>
              <a:buSzPts val="1600"/>
              <a:buFont typeface="Arial"/>
              <a:buChar char="•"/>
            </a:pPr>
            <a:r>
              <a:rPr lang="en-US" sz="1600">
                <a:solidFill>
                  <a:schemeClr val="dk1"/>
                </a:solidFill>
                <a:latin typeface="Calibri"/>
                <a:ea typeface="Calibri"/>
                <a:cs typeface="Calibri"/>
                <a:sym typeface="Calibri"/>
              </a:rPr>
              <a:t>Applicable operating minima and ground movement considerations.</a:t>
            </a:r>
            <a:endParaRPr/>
          </a:p>
          <a:p>
            <a:pPr indent="0" lvl="0" marL="0" marR="0" rtl="0" algn="l">
              <a:spcBef>
                <a:spcPts val="0"/>
              </a:spcBef>
              <a:spcAft>
                <a:spcPts val="0"/>
              </a:spcAft>
              <a:buNone/>
            </a:pPr>
            <a:r>
              <a:t/>
            </a:r>
            <a:endParaRPr sz="16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6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600">
              <a:solidFill>
                <a:schemeClr val="dk1"/>
              </a:solidFill>
              <a:latin typeface="Calibri"/>
              <a:ea typeface="Calibri"/>
              <a:cs typeface="Calibri"/>
              <a:sym typeface="Calibri"/>
            </a:endParaRPr>
          </a:p>
          <a:p>
            <a:pPr indent="0" lvl="0" marL="0" marR="0" rtl="0" algn="l">
              <a:spcBef>
                <a:spcPts val="0"/>
              </a:spcBef>
              <a:spcAft>
                <a:spcPts val="0"/>
              </a:spcAft>
              <a:buNone/>
            </a:pPr>
            <a:r>
              <a:rPr lang="en-US" sz="1600">
                <a:solidFill>
                  <a:schemeClr val="dk1"/>
                </a:solidFill>
                <a:latin typeface="Calibri"/>
                <a:ea typeface="Calibri"/>
                <a:cs typeface="Calibri"/>
                <a:sym typeface="Calibri"/>
              </a:rPr>
              <a:t>The OM Part A should describe the method of categorisation of aerodromes and, in the case of CAT operations, provide a list of those aerodrome categorised as B or C in OM Part C’s Appendix.</a:t>
            </a:r>
            <a:endParaRPr sz="16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4"/>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t/>
            </a:r>
            <a:endParaRPr/>
          </a:p>
        </p:txBody>
      </p:sp>
      <p:sp>
        <p:nvSpPr>
          <p:cNvPr id="115" name="Google Shape;115;p4"/>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t/>
            </a:r>
            <a:endParaRPr/>
          </a:p>
        </p:txBody>
      </p:sp>
      <p:pic>
        <p:nvPicPr>
          <p:cNvPr id="116" name="Google Shape;116;p4"/>
          <p:cNvPicPr preferRelativeResize="0"/>
          <p:nvPr/>
        </p:nvPicPr>
        <p:blipFill rotWithShape="1">
          <a:blip r:embed="rId3">
            <a:alphaModFix/>
          </a:blip>
          <a:srcRect b="0" l="0" r="0" t="0"/>
          <a:stretch/>
        </p:blipFill>
        <p:spPr>
          <a:xfrm>
            <a:off x="0" y="0"/>
            <a:ext cx="12192000" cy="6858000"/>
          </a:xfrm>
          <a:prstGeom prst="rect">
            <a:avLst/>
          </a:prstGeom>
          <a:noFill/>
          <a:ln>
            <a:noFill/>
          </a:ln>
        </p:spPr>
      </p:pic>
      <p:pic>
        <p:nvPicPr>
          <p:cNvPr id="117" name="Google Shape;117;p4"/>
          <p:cNvPicPr preferRelativeResize="0"/>
          <p:nvPr/>
        </p:nvPicPr>
        <p:blipFill rotWithShape="1">
          <a:blip r:embed="rId4">
            <a:alphaModFix/>
          </a:blip>
          <a:srcRect b="0" l="0" r="0" t="0"/>
          <a:stretch/>
        </p:blipFill>
        <p:spPr>
          <a:xfrm>
            <a:off x="10279294" y="377343"/>
            <a:ext cx="1150706" cy="745020"/>
          </a:xfrm>
          <a:prstGeom prst="rect">
            <a:avLst/>
          </a:prstGeom>
          <a:noFill/>
          <a:ln>
            <a:noFill/>
          </a:ln>
        </p:spPr>
      </p:pic>
      <p:cxnSp>
        <p:nvCxnSpPr>
          <p:cNvPr id="118" name="Google Shape;118;p4"/>
          <p:cNvCxnSpPr/>
          <p:nvPr/>
        </p:nvCxnSpPr>
        <p:spPr>
          <a:xfrm>
            <a:off x="4044266" y="835400"/>
            <a:ext cx="6235028" cy="0"/>
          </a:xfrm>
          <a:prstGeom prst="straightConnector1">
            <a:avLst/>
          </a:prstGeom>
          <a:noFill/>
          <a:ln cap="flat" cmpd="sng" w="9525">
            <a:solidFill>
              <a:srgbClr val="877547"/>
            </a:solidFill>
            <a:prstDash val="solid"/>
            <a:miter lim="800000"/>
            <a:headEnd len="sm" w="sm" type="none"/>
            <a:tailEnd len="sm" w="sm" type="none"/>
          </a:ln>
        </p:spPr>
      </p:cxnSp>
      <p:cxnSp>
        <p:nvCxnSpPr>
          <p:cNvPr id="119" name="Google Shape;119;p4"/>
          <p:cNvCxnSpPr/>
          <p:nvPr/>
        </p:nvCxnSpPr>
        <p:spPr>
          <a:xfrm rot="10800000">
            <a:off x="601865" y="4569473"/>
            <a:ext cx="0" cy="2070058"/>
          </a:xfrm>
          <a:prstGeom prst="straightConnector1">
            <a:avLst/>
          </a:prstGeom>
          <a:noFill/>
          <a:ln cap="flat" cmpd="sng" w="9525">
            <a:solidFill>
              <a:srgbClr val="877547"/>
            </a:solidFill>
            <a:prstDash val="solid"/>
            <a:miter lim="800000"/>
            <a:headEnd len="sm" w="sm" type="none"/>
            <a:tailEnd len="sm" w="sm" type="none"/>
          </a:ln>
        </p:spPr>
      </p:cxnSp>
      <p:sp>
        <p:nvSpPr>
          <p:cNvPr id="120" name="Google Shape;120;p4"/>
          <p:cNvSpPr txBox="1"/>
          <p:nvPr/>
        </p:nvSpPr>
        <p:spPr>
          <a:xfrm>
            <a:off x="962297" y="650734"/>
            <a:ext cx="3347580" cy="4001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rgbClr val="BF9000"/>
                </a:solidFill>
                <a:latin typeface="Calibri"/>
                <a:ea typeface="Calibri"/>
                <a:cs typeface="Calibri"/>
                <a:sym typeface="Calibri"/>
              </a:rPr>
              <a:t>ROUTE/AREA &amp; AERODROME</a:t>
            </a:r>
            <a:endParaRPr sz="2000">
              <a:solidFill>
                <a:srgbClr val="BF9000"/>
              </a:solidFill>
              <a:latin typeface="Calibri"/>
              <a:ea typeface="Calibri"/>
              <a:cs typeface="Calibri"/>
              <a:sym typeface="Calibri"/>
            </a:endParaRPr>
          </a:p>
        </p:txBody>
      </p:sp>
      <p:sp>
        <p:nvSpPr>
          <p:cNvPr id="121" name="Google Shape;121;p4"/>
          <p:cNvSpPr txBox="1"/>
          <p:nvPr/>
        </p:nvSpPr>
        <p:spPr>
          <a:xfrm>
            <a:off x="858685" y="1438886"/>
            <a:ext cx="10927200" cy="1847100"/>
          </a:xfrm>
          <a:prstGeom prst="rect">
            <a:avLst/>
          </a:prstGeom>
          <a:noFill/>
          <a:ln>
            <a:noFill/>
          </a:ln>
        </p:spPr>
        <p:txBody>
          <a:bodyPr anchorCtr="0" anchor="t" bIns="45700" lIns="91425" spcFirstLastPara="1" rIns="91425" wrap="square" tIns="45700">
            <a:spAutoFit/>
          </a:bodyPr>
          <a:lstStyle/>
          <a:p>
            <a:pPr indent="0" lvl="1" marL="0" marR="0" rtl="0" algn="just">
              <a:spcBef>
                <a:spcPts val="0"/>
              </a:spcBef>
              <a:spcAft>
                <a:spcPts val="0"/>
              </a:spcAft>
              <a:buNone/>
            </a:pPr>
            <a:r>
              <a:rPr b="0" i="0" lang="en-US" sz="1600" u="none" cap="none" strike="noStrike">
                <a:solidFill>
                  <a:schemeClr val="dk1"/>
                </a:solidFill>
                <a:latin typeface="Calibri"/>
                <a:ea typeface="Calibri"/>
                <a:cs typeface="Calibri"/>
                <a:sym typeface="Calibri"/>
              </a:rPr>
              <a:t>Category A — an aerodrome that meets all of the following requirements:</a:t>
            </a:r>
            <a:endParaRPr b="0" i="0" sz="1600" u="none" cap="none" strike="noStrike">
              <a:solidFill>
                <a:schemeClr val="dk1"/>
              </a:solidFill>
              <a:latin typeface="Calibri"/>
              <a:ea typeface="Calibri"/>
              <a:cs typeface="Calibri"/>
              <a:sym typeface="Calibri"/>
            </a:endParaRPr>
          </a:p>
          <a:p>
            <a:pPr indent="0" lvl="1" marL="0" marR="0" rtl="0" algn="just">
              <a:spcBef>
                <a:spcPts val="0"/>
              </a:spcBef>
              <a:spcAft>
                <a:spcPts val="0"/>
              </a:spcAft>
              <a:buNone/>
            </a:pPr>
            <a:r>
              <a:t/>
            </a:r>
            <a:endParaRPr b="0" i="0" sz="1600" u="none" cap="none" strike="noStrike">
              <a:solidFill>
                <a:schemeClr val="dk1"/>
              </a:solidFill>
              <a:latin typeface="Calibri"/>
              <a:ea typeface="Calibri"/>
              <a:cs typeface="Calibri"/>
              <a:sym typeface="Calibri"/>
            </a:endParaRPr>
          </a:p>
          <a:p>
            <a:pPr indent="-438150" lvl="0" marL="885825" marR="0" rtl="0" algn="just">
              <a:spcBef>
                <a:spcPts val="0"/>
              </a:spcBef>
              <a:spcAft>
                <a:spcPts val="0"/>
              </a:spcAft>
              <a:buClr>
                <a:schemeClr val="dk1"/>
              </a:buClr>
              <a:buSzPts val="1600"/>
              <a:buFont typeface="Arial"/>
              <a:buChar char="•"/>
            </a:pPr>
            <a:r>
              <a:rPr lang="en-US" sz="1600">
                <a:solidFill>
                  <a:schemeClr val="dk1"/>
                </a:solidFill>
                <a:latin typeface="Calibri"/>
                <a:ea typeface="Calibri"/>
                <a:cs typeface="Calibri"/>
                <a:sym typeface="Calibri"/>
              </a:rPr>
              <a:t>An approved instrument approach procedure;</a:t>
            </a:r>
            <a:endParaRPr/>
          </a:p>
          <a:p>
            <a:pPr indent="-438150" lvl="0" marL="885825" marR="0" rtl="0" algn="just">
              <a:spcBef>
                <a:spcPts val="0"/>
              </a:spcBef>
              <a:spcAft>
                <a:spcPts val="0"/>
              </a:spcAft>
              <a:buClr>
                <a:schemeClr val="dk1"/>
              </a:buClr>
              <a:buSzPts val="1600"/>
              <a:buFont typeface="Arial"/>
              <a:buChar char="•"/>
            </a:pPr>
            <a:r>
              <a:rPr lang="en-US" sz="1600">
                <a:solidFill>
                  <a:schemeClr val="dk1"/>
                </a:solidFill>
                <a:latin typeface="Calibri"/>
                <a:ea typeface="Calibri"/>
                <a:cs typeface="Calibri"/>
                <a:sym typeface="Calibri"/>
              </a:rPr>
              <a:t>At least one runway  with no performance limited procedure for take-off and/or landing;</a:t>
            </a:r>
            <a:endParaRPr/>
          </a:p>
          <a:p>
            <a:pPr indent="-438150" lvl="0" marL="885825" marR="0" rtl="0" algn="just">
              <a:spcBef>
                <a:spcPts val="0"/>
              </a:spcBef>
              <a:spcAft>
                <a:spcPts val="0"/>
              </a:spcAft>
              <a:buClr>
                <a:schemeClr val="dk1"/>
              </a:buClr>
              <a:buSzPts val="1600"/>
              <a:buFont typeface="Arial"/>
              <a:buChar char="•"/>
            </a:pPr>
            <a:r>
              <a:rPr lang="en-US" sz="1600">
                <a:solidFill>
                  <a:schemeClr val="dk1"/>
                </a:solidFill>
                <a:latin typeface="Calibri"/>
                <a:ea typeface="Calibri"/>
                <a:cs typeface="Calibri"/>
                <a:sym typeface="Calibri"/>
              </a:rPr>
              <a:t>Published circling minima not higher than 1000 ft above aerodrome level; and</a:t>
            </a:r>
            <a:endParaRPr/>
          </a:p>
          <a:p>
            <a:pPr indent="-438150" lvl="0" marL="885825" marR="0" rtl="0" algn="just">
              <a:spcBef>
                <a:spcPts val="0"/>
              </a:spcBef>
              <a:spcAft>
                <a:spcPts val="0"/>
              </a:spcAft>
              <a:buClr>
                <a:schemeClr val="dk1"/>
              </a:buClr>
              <a:buSzPts val="1600"/>
              <a:buFont typeface="Arial"/>
              <a:buChar char="•"/>
            </a:pPr>
            <a:r>
              <a:rPr lang="en-US" sz="1600">
                <a:solidFill>
                  <a:schemeClr val="dk1"/>
                </a:solidFill>
                <a:latin typeface="Calibri"/>
                <a:ea typeface="Calibri"/>
                <a:cs typeface="Calibri"/>
                <a:sym typeface="Calibri"/>
              </a:rPr>
              <a:t>Night operations capability.</a:t>
            </a:r>
            <a:endParaRPr sz="16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5"/>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t/>
            </a:r>
            <a:endParaRPr/>
          </a:p>
        </p:txBody>
      </p:sp>
      <p:sp>
        <p:nvSpPr>
          <p:cNvPr id="127" name="Google Shape;127;p5"/>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t/>
            </a:r>
            <a:endParaRPr/>
          </a:p>
        </p:txBody>
      </p:sp>
      <p:pic>
        <p:nvPicPr>
          <p:cNvPr id="128" name="Google Shape;128;p5"/>
          <p:cNvPicPr preferRelativeResize="0"/>
          <p:nvPr/>
        </p:nvPicPr>
        <p:blipFill rotWithShape="1">
          <a:blip r:embed="rId3">
            <a:alphaModFix/>
          </a:blip>
          <a:srcRect b="0" l="0" r="0" t="0"/>
          <a:stretch/>
        </p:blipFill>
        <p:spPr>
          <a:xfrm>
            <a:off x="0" y="0"/>
            <a:ext cx="12192000" cy="6858000"/>
          </a:xfrm>
          <a:prstGeom prst="rect">
            <a:avLst/>
          </a:prstGeom>
          <a:noFill/>
          <a:ln>
            <a:noFill/>
          </a:ln>
        </p:spPr>
      </p:pic>
      <p:pic>
        <p:nvPicPr>
          <p:cNvPr id="129" name="Google Shape;129;p5"/>
          <p:cNvPicPr preferRelativeResize="0"/>
          <p:nvPr/>
        </p:nvPicPr>
        <p:blipFill rotWithShape="1">
          <a:blip r:embed="rId4">
            <a:alphaModFix/>
          </a:blip>
          <a:srcRect b="0" l="0" r="0" t="0"/>
          <a:stretch/>
        </p:blipFill>
        <p:spPr>
          <a:xfrm>
            <a:off x="10279294" y="377343"/>
            <a:ext cx="1150706" cy="745020"/>
          </a:xfrm>
          <a:prstGeom prst="rect">
            <a:avLst/>
          </a:prstGeom>
          <a:noFill/>
          <a:ln>
            <a:noFill/>
          </a:ln>
        </p:spPr>
      </p:pic>
      <p:cxnSp>
        <p:nvCxnSpPr>
          <p:cNvPr id="130" name="Google Shape;130;p5"/>
          <p:cNvCxnSpPr/>
          <p:nvPr/>
        </p:nvCxnSpPr>
        <p:spPr>
          <a:xfrm>
            <a:off x="4044266" y="835400"/>
            <a:ext cx="6235028" cy="0"/>
          </a:xfrm>
          <a:prstGeom prst="straightConnector1">
            <a:avLst/>
          </a:prstGeom>
          <a:noFill/>
          <a:ln cap="flat" cmpd="sng" w="9525">
            <a:solidFill>
              <a:srgbClr val="877547"/>
            </a:solidFill>
            <a:prstDash val="solid"/>
            <a:miter lim="800000"/>
            <a:headEnd len="sm" w="sm" type="none"/>
            <a:tailEnd len="sm" w="sm" type="none"/>
          </a:ln>
        </p:spPr>
      </p:cxnSp>
      <p:cxnSp>
        <p:nvCxnSpPr>
          <p:cNvPr id="131" name="Google Shape;131;p5"/>
          <p:cNvCxnSpPr/>
          <p:nvPr/>
        </p:nvCxnSpPr>
        <p:spPr>
          <a:xfrm rot="10800000">
            <a:off x="601865" y="4569473"/>
            <a:ext cx="0" cy="2070058"/>
          </a:xfrm>
          <a:prstGeom prst="straightConnector1">
            <a:avLst/>
          </a:prstGeom>
          <a:noFill/>
          <a:ln cap="flat" cmpd="sng" w="9525">
            <a:solidFill>
              <a:srgbClr val="877547"/>
            </a:solidFill>
            <a:prstDash val="solid"/>
            <a:miter lim="800000"/>
            <a:headEnd len="sm" w="sm" type="none"/>
            <a:tailEnd len="sm" w="sm" type="none"/>
          </a:ln>
        </p:spPr>
      </p:cxnSp>
      <p:sp>
        <p:nvSpPr>
          <p:cNvPr id="132" name="Google Shape;132;p5"/>
          <p:cNvSpPr txBox="1"/>
          <p:nvPr/>
        </p:nvSpPr>
        <p:spPr>
          <a:xfrm>
            <a:off x="880277" y="650734"/>
            <a:ext cx="3347580" cy="4001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rgbClr val="BF9000"/>
                </a:solidFill>
                <a:latin typeface="Calibri"/>
                <a:ea typeface="Calibri"/>
                <a:cs typeface="Calibri"/>
                <a:sym typeface="Calibri"/>
              </a:rPr>
              <a:t>ROUTE/AREA &amp; AERODROME</a:t>
            </a:r>
            <a:endParaRPr sz="2000">
              <a:solidFill>
                <a:srgbClr val="BF9000"/>
              </a:solidFill>
              <a:latin typeface="Calibri"/>
              <a:ea typeface="Calibri"/>
              <a:cs typeface="Calibri"/>
              <a:sym typeface="Calibri"/>
            </a:endParaRPr>
          </a:p>
        </p:txBody>
      </p:sp>
      <p:sp>
        <p:nvSpPr>
          <p:cNvPr id="133" name="Google Shape;133;p5"/>
          <p:cNvSpPr txBox="1"/>
          <p:nvPr/>
        </p:nvSpPr>
        <p:spPr>
          <a:xfrm>
            <a:off x="601865" y="1281965"/>
            <a:ext cx="11212183" cy="3323987"/>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lang="en-US" sz="1600">
                <a:solidFill>
                  <a:schemeClr val="dk1"/>
                </a:solidFill>
                <a:latin typeface="Calibri"/>
                <a:ea typeface="Calibri"/>
                <a:cs typeface="Calibri"/>
                <a:sym typeface="Calibri"/>
              </a:rPr>
              <a:t>Category B  —  an aerodrome that does not meet the category A requirements or which requires extra considerations such as:</a:t>
            </a:r>
            <a:endParaRPr sz="1600">
              <a:solidFill>
                <a:schemeClr val="dk1"/>
              </a:solidFill>
              <a:latin typeface="Calibri"/>
              <a:ea typeface="Calibri"/>
              <a:cs typeface="Calibri"/>
              <a:sym typeface="Calibri"/>
            </a:endParaRPr>
          </a:p>
          <a:p>
            <a:pPr indent="0" lvl="0" marL="0" marR="0" rtl="0" algn="just">
              <a:spcBef>
                <a:spcPts val="0"/>
              </a:spcBef>
              <a:spcAft>
                <a:spcPts val="0"/>
              </a:spcAft>
              <a:buNone/>
            </a:pPr>
            <a:r>
              <a:t/>
            </a:r>
            <a:endParaRPr sz="1600">
              <a:solidFill>
                <a:schemeClr val="dk1"/>
              </a:solidFill>
              <a:latin typeface="Calibri"/>
              <a:ea typeface="Calibri"/>
              <a:cs typeface="Calibri"/>
              <a:sym typeface="Calibri"/>
            </a:endParaRPr>
          </a:p>
          <a:p>
            <a:pPr indent="-447675" lvl="0" marL="895350" marR="0" rtl="0" algn="just">
              <a:spcBef>
                <a:spcPts val="0"/>
              </a:spcBef>
              <a:spcAft>
                <a:spcPts val="0"/>
              </a:spcAft>
              <a:buClr>
                <a:schemeClr val="dk1"/>
              </a:buClr>
              <a:buSzPts val="1600"/>
              <a:buFont typeface="Arial"/>
              <a:buChar char="•"/>
            </a:pPr>
            <a:r>
              <a:rPr lang="en-US" sz="1600">
                <a:solidFill>
                  <a:schemeClr val="dk1"/>
                </a:solidFill>
                <a:latin typeface="Calibri"/>
                <a:ea typeface="Calibri"/>
                <a:cs typeface="Calibri"/>
                <a:sym typeface="Calibri"/>
              </a:rPr>
              <a:t>Non-standard approach aids and/or approach patterns;</a:t>
            </a:r>
            <a:endParaRPr/>
          </a:p>
          <a:p>
            <a:pPr indent="-447675" lvl="0" marL="895350" marR="0" rtl="0" algn="just">
              <a:spcBef>
                <a:spcPts val="0"/>
              </a:spcBef>
              <a:spcAft>
                <a:spcPts val="0"/>
              </a:spcAft>
              <a:buClr>
                <a:schemeClr val="dk1"/>
              </a:buClr>
              <a:buSzPts val="1600"/>
              <a:buFont typeface="Arial"/>
              <a:buChar char="•"/>
            </a:pPr>
            <a:r>
              <a:rPr lang="en-US" sz="1600">
                <a:solidFill>
                  <a:schemeClr val="dk1"/>
                </a:solidFill>
                <a:latin typeface="Calibri"/>
                <a:ea typeface="Calibri"/>
                <a:cs typeface="Calibri"/>
                <a:sym typeface="Calibri"/>
              </a:rPr>
              <a:t>Unusual local weather conditions;</a:t>
            </a:r>
            <a:endParaRPr/>
          </a:p>
          <a:p>
            <a:pPr indent="-447675" lvl="0" marL="895350" marR="0" rtl="0" algn="just">
              <a:spcBef>
                <a:spcPts val="0"/>
              </a:spcBef>
              <a:spcAft>
                <a:spcPts val="0"/>
              </a:spcAft>
              <a:buClr>
                <a:schemeClr val="dk1"/>
              </a:buClr>
              <a:buSzPts val="1600"/>
              <a:buFont typeface="Arial"/>
              <a:buChar char="•"/>
            </a:pPr>
            <a:r>
              <a:rPr lang="en-US" sz="1600">
                <a:solidFill>
                  <a:schemeClr val="dk1"/>
                </a:solidFill>
                <a:latin typeface="Calibri"/>
                <a:ea typeface="Calibri"/>
                <a:cs typeface="Calibri"/>
                <a:sym typeface="Calibri"/>
              </a:rPr>
              <a:t>Unusual characteristics or performance limitations; or</a:t>
            </a:r>
            <a:endParaRPr/>
          </a:p>
          <a:p>
            <a:pPr indent="-447675" lvl="0" marL="895350" marR="0" rtl="0" algn="just">
              <a:spcBef>
                <a:spcPts val="0"/>
              </a:spcBef>
              <a:spcAft>
                <a:spcPts val="0"/>
              </a:spcAft>
              <a:buClr>
                <a:schemeClr val="dk1"/>
              </a:buClr>
              <a:buSzPts val="1600"/>
              <a:buFont typeface="Arial"/>
              <a:buChar char="•"/>
            </a:pPr>
            <a:r>
              <a:rPr lang="en-US" sz="1600">
                <a:solidFill>
                  <a:schemeClr val="dk1"/>
                </a:solidFill>
                <a:latin typeface="Calibri"/>
                <a:ea typeface="Calibri"/>
                <a:cs typeface="Calibri"/>
                <a:sym typeface="Calibri"/>
              </a:rPr>
              <a:t>Any other relevant considerations, including obstructions, physical layout, lighting, etc.</a:t>
            </a:r>
            <a:endParaRPr/>
          </a:p>
          <a:p>
            <a:pPr indent="0" lvl="0" marL="0" marR="0" rtl="0" algn="l">
              <a:spcBef>
                <a:spcPts val="0"/>
              </a:spcBef>
              <a:spcAft>
                <a:spcPts val="0"/>
              </a:spcAft>
              <a:buNone/>
            </a:pPr>
            <a:r>
              <a:t/>
            </a:r>
            <a:endParaRPr sz="16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6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6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6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600">
              <a:solidFill>
                <a:schemeClr val="dk1"/>
              </a:solidFill>
              <a:latin typeface="Calibri"/>
              <a:ea typeface="Calibri"/>
              <a:cs typeface="Calibri"/>
              <a:sym typeface="Calibri"/>
            </a:endParaRPr>
          </a:p>
          <a:p>
            <a:pPr indent="0" lvl="0" marL="0" marR="0" rtl="0" algn="l">
              <a:spcBef>
                <a:spcPts val="0"/>
              </a:spcBef>
              <a:spcAft>
                <a:spcPts val="0"/>
              </a:spcAft>
              <a:buNone/>
            </a:pPr>
            <a:r>
              <a:rPr lang="en-US" sz="1600">
                <a:solidFill>
                  <a:schemeClr val="dk1"/>
                </a:solidFill>
                <a:latin typeface="Calibri"/>
                <a:ea typeface="Calibri"/>
                <a:cs typeface="Calibri"/>
                <a:sym typeface="Calibri"/>
              </a:rPr>
              <a:t>Category C — an aerodrome that requires additional considerations to a category B aerodrome;</a:t>
            </a:r>
            <a:endParaRPr sz="16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6"/>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t/>
            </a:r>
            <a:endParaRPr/>
          </a:p>
        </p:txBody>
      </p:sp>
      <p:sp>
        <p:nvSpPr>
          <p:cNvPr id="139" name="Google Shape;139;p6"/>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t/>
            </a:r>
            <a:endParaRPr/>
          </a:p>
        </p:txBody>
      </p:sp>
      <p:pic>
        <p:nvPicPr>
          <p:cNvPr id="140" name="Google Shape;140;p6"/>
          <p:cNvPicPr preferRelativeResize="0"/>
          <p:nvPr/>
        </p:nvPicPr>
        <p:blipFill rotWithShape="1">
          <a:blip r:embed="rId3">
            <a:alphaModFix/>
          </a:blip>
          <a:srcRect b="0" l="0" r="0" t="0"/>
          <a:stretch/>
        </p:blipFill>
        <p:spPr>
          <a:xfrm>
            <a:off x="0" y="0"/>
            <a:ext cx="12192000" cy="6858000"/>
          </a:xfrm>
          <a:prstGeom prst="rect">
            <a:avLst/>
          </a:prstGeom>
          <a:noFill/>
          <a:ln>
            <a:noFill/>
          </a:ln>
        </p:spPr>
      </p:pic>
      <p:pic>
        <p:nvPicPr>
          <p:cNvPr id="141" name="Google Shape;141;p6"/>
          <p:cNvPicPr preferRelativeResize="0"/>
          <p:nvPr/>
        </p:nvPicPr>
        <p:blipFill rotWithShape="1">
          <a:blip r:embed="rId4">
            <a:alphaModFix/>
          </a:blip>
          <a:srcRect b="0" l="0" r="0" t="0"/>
          <a:stretch/>
        </p:blipFill>
        <p:spPr>
          <a:xfrm>
            <a:off x="10279294" y="377343"/>
            <a:ext cx="1150706" cy="745020"/>
          </a:xfrm>
          <a:prstGeom prst="rect">
            <a:avLst/>
          </a:prstGeom>
          <a:noFill/>
          <a:ln>
            <a:noFill/>
          </a:ln>
        </p:spPr>
      </p:pic>
      <p:cxnSp>
        <p:nvCxnSpPr>
          <p:cNvPr id="142" name="Google Shape;142;p6"/>
          <p:cNvCxnSpPr/>
          <p:nvPr/>
        </p:nvCxnSpPr>
        <p:spPr>
          <a:xfrm>
            <a:off x="4044266" y="835400"/>
            <a:ext cx="6235028" cy="0"/>
          </a:xfrm>
          <a:prstGeom prst="straightConnector1">
            <a:avLst/>
          </a:prstGeom>
          <a:noFill/>
          <a:ln cap="flat" cmpd="sng" w="9525">
            <a:solidFill>
              <a:srgbClr val="877547"/>
            </a:solidFill>
            <a:prstDash val="solid"/>
            <a:miter lim="800000"/>
            <a:headEnd len="sm" w="sm" type="none"/>
            <a:tailEnd len="sm" w="sm" type="none"/>
          </a:ln>
        </p:spPr>
      </p:cxnSp>
      <p:cxnSp>
        <p:nvCxnSpPr>
          <p:cNvPr id="143" name="Google Shape;143;p6"/>
          <p:cNvCxnSpPr/>
          <p:nvPr/>
        </p:nvCxnSpPr>
        <p:spPr>
          <a:xfrm rot="10800000">
            <a:off x="601865" y="4569473"/>
            <a:ext cx="0" cy="2070058"/>
          </a:xfrm>
          <a:prstGeom prst="straightConnector1">
            <a:avLst/>
          </a:prstGeom>
          <a:noFill/>
          <a:ln cap="flat" cmpd="sng" w="9525">
            <a:solidFill>
              <a:srgbClr val="877547"/>
            </a:solidFill>
            <a:prstDash val="solid"/>
            <a:miter lim="800000"/>
            <a:headEnd len="sm" w="sm" type="none"/>
            <a:tailEnd len="sm" w="sm" type="none"/>
          </a:ln>
        </p:spPr>
      </p:cxnSp>
      <p:sp>
        <p:nvSpPr>
          <p:cNvPr id="144" name="Google Shape;144;p6"/>
          <p:cNvSpPr txBox="1"/>
          <p:nvPr/>
        </p:nvSpPr>
        <p:spPr>
          <a:xfrm>
            <a:off x="793191" y="635345"/>
            <a:ext cx="3347580" cy="4001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rgbClr val="BF9000"/>
                </a:solidFill>
                <a:latin typeface="Calibri"/>
                <a:ea typeface="Calibri"/>
                <a:cs typeface="Calibri"/>
                <a:sym typeface="Calibri"/>
              </a:rPr>
              <a:t>ROUTE/AREA &amp; AERODROME</a:t>
            </a:r>
            <a:endParaRPr sz="2000">
              <a:solidFill>
                <a:srgbClr val="BF9000"/>
              </a:solidFill>
              <a:latin typeface="Calibri"/>
              <a:ea typeface="Calibri"/>
              <a:cs typeface="Calibri"/>
              <a:sym typeface="Calibri"/>
            </a:endParaRPr>
          </a:p>
        </p:txBody>
      </p:sp>
      <p:sp>
        <p:nvSpPr>
          <p:cNvPr id="145" name="Google Shape;145;p6"/>
          <p:cNvSpPr txBox="1"/>
          <p:nvPr/>
        </p:nvSpPr>
        <p:spPr>
          <a:xfrm>
            <a:off x="697041" y="1195978"/>
            <a:ext cx="10797917" cy="2831544"/>
          </a:xfrm>
          <a:prstGeom prst="rect">
            <a:avLst/>
          </a:prstGeom>
          <a:noFill/>
          <a:ln>
            <a:noFill/>
          </a:ln>
        </p:spPr>
        <p:txBody>
          <a:bodyPr anchorCtr="0" anchor="t" bIns="45700" lIns="91425" spcFirstLastPara="1" rIns="91425" wrap="square" tIns="45700">
            <a:spAutoFit/>
          </a:bodyPr>
          <a:lstStyle/>
          <a:p>
            <a:pPr indent="-447675" lvl="0" marL="447675" marR="0" rtl="0" algn="just">
              <a:spcBef>
                <a:spcPts val="0"/>
              </a:spcBef>
              <a:spcAft>
                <a:spcPts val="0"/>
              </a:spcAft>
              <a:buNone/>
            </a:pPr>
            <a:r>
              <a:rPr lang="en-US" sz="1600">
                <a:solidFill>
                  <a:schemeClr val="dk1"/>
                </a:solidFill>
                <a:latin typeface="Calibri"/>
                <a:ea typeface="Calibri"/>
                <a:cs typeface="Calibri"/>
                <a:sym typeface="Calibri"/>
              </a:rPr>
              <a:t>Prior to operating to a:</a:t>
            </a:r>
            <a:endParaRPr sz="1600">
              <a:solidFill>
                <a:schemeClr val="dk1"/>
              </a:solidFill>
              <a:latin typeface="Calibri"/>
              <a:ea typeface="Calibri"/>
              <a:cs typeface="Calibri"/>
              <a:sym typeface="Calibri"/>
            </a:endParaRPr>
          </a:p>
          <a:p>
            <a:pPr indent="-447675" lvl="0" marL="447675" marR="0" rtl="0" algn="just">
              <a:spcBef>
                <a:spcPts val="0"/>
              </a:spcBef>
              <a:spcAft>
                <a:spcPts val="0"/>
              </a:spcAft>
              <a:buNone/>
            </a:pPr>
            <a:r>
              <a:t/>
            </a:r>
            <a:endParaRPr sz="1600">
              <a:solidFill>
                <a:schemeClr val="dk1"/>
              </a:solidFill>
              <a:latin typeface="Calibri"/>
              <a:ea typeface="Calibri"/>
              <a:cs typeface="Calibri"/>
              <a:sym typeface="Calibri"/>
            </a:endParaRPr>
          </a:p>
          <a:p>
            <a:pPr indent="-457200" lvl="1" marL="914400" marR="0" rtl="0" algn="just">
              <a:spcBef>
                <a:spcPts val="0"/>
              </a:spcBef>
              <a:spcAft>
                <a:spcPts val="0"/>
              </a:spcAft>
              <a:buClr>
                <a:schemeClr val="dk1"/>
              </a:buClr>
              <a:buSzPts val="1600"/>
              <a:buFont typeface="Calibri"/>
              <a:buAutoNum type="arabicParenBoth"/>
            </a:pPr>
            <a:r>
              <a:rPr b="0" i="0" lang="en-US" sz="1600" u="none" cap="none" strike="noStrike">
                <a:solidFill>
                  <a:schemeClr val="dk1"/>
                </a:solidFill>
                <a:latin typeface="Calibri"/>
                <a:ea typeface="Calibri"/>
                <a:cs typeface="Calibri"/>
                <a:sym typeface="Calibri"/>
              </a:rPr>
              <a:t>Category B aerodrome, the pilot-in-command/commander should be briefed, or self briefed by means of programmed instruction, on the  category B aerodrome(s) concerned. The completion of the briefing should be recorded. This recording may be accomplished after completion or confirmed by the pilot-in-command/commander before departure on a flight involving category B aerodrome(s) as destination or alternate aerodromes.</a:t>
            </a:r>
            <a:endParaRPr b="0" i="0" sz="1600" u="none" cap="none" strike="noStrike">
              <a:solidFill>
                <a:schemeClr val="dk1"/>
              </a:solidFill>
              <a:latin typeface="Calibri"/>
              <a:ea typeface="Calibri"/>
              <a:cs typeface="Calibri"/>
              <a:sym typeface="Calibri"/>
            </a:endParaRPr>
          </a:p>
          <a:p>
            <a:pPr indent="-355600" lvl="1" marL="914400" marR="0" rtl="0" algn="just">
              <a:spcBef>
                <a:spcPts val="0"/>
              </a:spcBef>
              <a:spcAft>
                <a:spcPts val="0"/>
              </a:spcAft>
              <a:buClr>
                <a:schemeClr val="dk1"/>
              </a:buClr>
              <a:buSzPts val="1600"/>
              <a:buFont typeface="Calibri"/>
              <a:buNone/>
            </a:pPr>
            <a:r>
              <a:t/>
            </a:r>
            <a:endParaRPr b="0" i="0" sz="1600" u="none" cap="none" strike="noStrike">
              <a:solidFill>
                <a:schemeClr val="dk1"/>
              </a:solidFill>
              <a:latin typeface="Calibri"/>
              <a:ea typeface="Calibri"/>
              <a:cs typeface="Calibri"/>
              <a:sym typeface="Calibri"/>
            </a:endParaRPr>
          </a:p>
          <a:p>
            <a:pPr indent="-447675" lvl="1" marL="904875" marR="0" rtl="0" algn="just">
              <a:spcBef>
                <a:spcPts val="0"/>
              </a:spcBef>
              <a:spcAft>
                <a:spcPts val="0"/>
              </a:spcAft>
              <a:buNone/>
            </a:pPr>
            <a:r>
              <a:rPr b="0" i="0" lang="en-US" sz="1600" u="none" cap="none" strike="noStrike">
                <a:solidFill>
                  <a:schemeClr val="dk1"/>
                </a:solidFill>
                <a:latin typeface="Calibri"/>
                <a:ea typeface="Calibri"/>
                <a:cs typeface="Calibri"/>
                <a:sym typeface="Calibri"/>
              </a:rPr>
              <a:t>(2) Category C aerodrome, the pilot-in-command/commander should be briefed and visit the aerodrome as an observer and/or undertake instruction in a suitable FSTD. The completion of the briefing, visit and/or instruction should be recorded.</a:t>
            </a:r>
            <a:endParaRPr b="0" i="0" sz="16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7"/>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t/>
            </a:r>
            <a:endParaRPr/>
          </a:p>
        </p:txBody>
      </p:sp>
      <p:sp>
        <p:nvSpPr>
          <p:cNvPr id="151" name="Google Shape;151;p7"/>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t/>
            </a:r>
            <a:endParaRPr/>
          </a:p>
        </p:txBody>
      </p:sp>
      <p:pic>
        <p:nvPicPr>
          <p:cNvPr id="152" name="Google Shape;152;p7"/>
          <p:cNvPicPr preferRelativeResize="0"/>
          <p:nvPr/>
        </p:nvPicPr>
        <p:blipFill rotWithShape="1">
          <a:blip r:embed="rId3">
            <a:alphaModFix/>
          </a:blip>
          <a:srcRect b="0" l="0" r="0" t="0"/>
          <a:stretch/>
        </p:blipFill>
        <p:spPr>
          <a:xfrm>
            <a:off x="0" y="0"/>
            <a:ext cx="12192000" cy="6858000"/>
          </a:xfrm>
          <a:prstGeom prst="rect">
            <a:avLst/>
          </a:prstGeom>
          <a:noFill/>
          <a:ln>
            <a:noFill/>
          </a:ln>
        </p:spPr>
      </p:pic>
      <p:pic>
        <p:nvPicPr>
          <p:cNvPr id="153" name="Google Shape;153;p7"/>
          <p:cNvPicPr preferRelativeResize="0"/>
          <p:nvPr/>
        </p:nvPicPr>
        <p:blipFill rotWithShape="1">
          <a:blip r:embed="rId4">
            <a:alphaModFix/>
          </a:blip>
          <a:srcRect b="0" l="0" r="0" t="0"/>
          <a:stretch/>
        </p:blipFill>
        <p:spPr>
          <a:xfrm>
            <a:off x="10279294" y="377343"/>
            <a:ext cx="1150706" cy="745020"/>
          </a:xfrm>
          <a:prstGeom prst="rect">
            <a:avLst/>
          </a:prstGeom>
          <a:noFill/>
          <a:ln>
            <a:noFill/>
          </a:ln>
        </p:spPr>
      </p:pic>
      <p:cxnSp>
        <p:nvCxnSpPr>
          <p:cNvPr id="154" name="Google Shape;154;p7"/>
          <p:cNvCxnSpPr/>
          <p:nvPr/>
        </p:nvCxnSpPr>
        <p:spPr>
          <a:xfrm>
            <a:off x="4044266" y="835400"/>
            <a:ext cx="6235028" cy="0"/>
          </a:xfrm>
          <a:prstGeom prst="straightConnector1">
            <a:avLst/>
          </a:prstGeom>
          <a:noFill/>
          <a:ln cap="flat" cmpd="sng" w="9525">
            <a:solidFill>
              <a:srgbClr val="877547"/>
            </a:solidFill>
            <a:prstDash val="solid"/>
            <a:miter lim="800000"/>
            <a:headEnd len="sm" w="sm" type="none"/>
            <a:tailEnd len="sm" w="sm" type="none"/>
          </a:ln>
        </p:spPr>
      </p:cxnSp>
      <p:cxnSp>
        <p:nvCxnSpPr>
          <p:cNvPr id="155" name="Google Shape;155;p7"/>
          <p:cNvCxnSpPr/>
          <p:nvPr/>
        </p:nvCxnSpPr>
        <p:spPr>
          <a:xfrm rot="10800000">
            <a:off x="601865" y="4569473"/>
            <a:ext cx="0" cy="2070058"/>
          </a:xfrm>
          <a:prstGeom prst="straightConnector1">
            <a:avLst/>
          </a:prstGeom>
          <a:noFill/>
          <a:ln cap="flat" cmpd="sng" w="9525">
            <a:solidFill>
              <a:srgbClr val="877547"/>
            </a:solidFill>
            <a:prstDash val="solid"/>
            <a:miter lim="800000"/>
            <a:headEnd len="sm" w="sm" type="none"/>
            <a:tailEnd len="sm" w="sm" type="none"/>
          </a:ln>
        </p:spPr>
      </p:cxnSp>
      <p:sp>
        <p:nvSpPr>
          <p:cNvPr id="156" name="Google Shape;156;p7"/>
          <p:cNvSpPr txBox="1"/>
          <p:nvPr/>
        </p:nvSpPr>
        <p:spPr>
          <a:xfrm>
            <a:off x="775774" y="630178"/>
            <a:ext cx="3347580" cy="4001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rgbClr val="BF9000"/>
                </a:solidFill>
                <a:latin typeface="Calibri"/>
                <a:ea typeface="Calibri"/>
                <a:cs typeface="Calibri"/>
                <a:sym typeface="Calibri"/>
              </a:rPr>
              <a:t>ROUTE/AREA &amp; AERODROME</a:t>
            </a:r>
            <a:endParaRPr sz="2000">
              <a:solidFill>
                <a:srgbClr val="BF9000"/>
              </a:solidFill>
              <a:latin typeface="Calibri"/>
              <a:ea typeface="Calibri"/>
              <a:cs typeface="Calibri"/>
              <a:sym typeface="Calibri"/>
            </a:endParaRPr>
          </a:p>
        </p:txBody>
      </p:sp>
      <p:sp>
        <p:nvSpPr>
          <p:cNvPr id="157" name="Google Shape;157;p7"/>
          <p:cNvSpPr txBox="1"/>
          <p:nvPr/>
        </p:nvSpPr>
        <p:spPr>
          <a:xfrm>
            <a:off x="870857" y="1204732"/>
            <a:ext cx="10559143" cy="5386090"/>
          </a:xfrm>
          <a:prstGeom prst="rect">
            <a:avLst/>
          </a:prstGeom>
          <a:noFill/>
          <a:ln>
            <a:noFill/>
          </a:ln>
        </p:spPr>
        <p:txBody>
          <a:bodyPr anchorCtr="0" anchor="t" bIns="45700" lIns="91425" spcFirstLastPara="1" rIns="91425" wrap="square" tIns="45700">
            <a:spAutoFit/>
          </a:bodyPr>
          <a:lstStyle/>
          <a:p>
            <a:pPr indent="-447675" lvl="1" marL="455613" marR="0" rtl="0" algn="just">
              <a:spcBef>
                <a:spcPts val="0"/>
              </a:spcBef>
              <a:spcAft>
                <a:spcPts val="0"/>
              </a:spcAft>
              <a:buNone/>
            </a:pPr>
            <a:r>
              <a:rPr b="1" i="0" lang="en-US" sz="1800" u="none" cap="none" strike="noStrike">
                <a:solidFill>
                  <a:schemeClr val="dk1"/>
                </a:solidFill>
                <a:latin typeface="Calibri"/>
                <a:ea typeface="Calibri"/>
                <a:cs typeface="Calibri"/>
                <a:sym typeface="Calibri"/>
              </a:rPr>
              <a:t>ENVIRONMENTAL KNOWLEDGE RELATED TO THE PREVENTION OF AEROPLANE UPSETS</a:t>
            </a:r>
            <a:endParaRPr/>
          </a:p>
          <a:p>
            <a:pPr indent="-447675" lvl="1" marL="455613" marR="0" rtl="0" algn="just">
              <a:spcBef>
                <a:spcPts val="0"/>
              </a:spcBef>
              <a:spcAft>
                <a:spcPts val="0"/>
              </a:spcAft>
              <a:buNone/>
            </a:pPr>
            <a:r>
              <a:t/>
            </a:r>
            <a:endParaRPr b="0" i="0" sz="2000" u="none" cap="none" strike="noStrike">
              <a:solidFill>
                <a:schemeClr val="dk1"/>
              </a:solidFill>
              <a:latin typeface="Calibri"/>
              <a:ea typeface="Calibri"/>
              <a:cs typeface="Calibri"/>
              <a:sym typeface="Calibri"/>
            </a:endParaRPr>
          </a:p>
          <a:p>
            <a:pPr indent="-447675" lvl="1" marL="455613" marR="0" rtl="0" algn="just">
              <a:spcBef>
                <a:spcPts val="0"/>
              </a:spcBef>
              <a:spcAft>
                <a:spcPts val="0"/>
              </a:spcAft>
              <a:buNone/>
            </a:pPr>
            <a:r>
              <a:rPr b="0" i="0" lang="en-US" sz="1600" u="none" cap="none" strike="noStrike">
                <a:solidFill>
                  <a:schemeClr val="dk1"/>
                </a:solidFill>
                <a:latin typeface="Calibri"/>
                <a:ea typeface="Calibri"/>
                <a:cs typeface="Calibri"/>
                <a:sym typeface="Calibri"/>
              </a:rPr>
              <a:t>The knowledge should include understanding of:</a:t>
            </a:r>
            <a:endParaRPr b="0" i="0" sz="1600" u="none" cap="none" strike="noStrike">
              <a:solidFill>
                <a:schemeClr val="dk1"/>
              </a:solidFill>
              <a:latin typeface="Calibri"/>
              <a:ea typeface="Calibri"/>
              <a:cs typeface="Calibri"/>
              <a:sym typeface="Calibri"/>
            </a:endParaRPr>
          </a:p>
          <a:p>
            <a:pPr indent="-447675" lvl="1" marL="455613" marR="0" rtl="0" algn="just">
              <a:spcBef>
                <a:spcPts val="0"/>
              </a:spcBef>
              <a:spcAft>
                <a:spcPts val="0"/>
              </a:spcAft>
              <a:buNone/>
            </a:pPr>
            <a:r>
              <a:t/>
            </a:r>
            <a:endParaRPr b="0" i="0" sz="1600" u="none" cap="none" strike="noStrike">
              <a:solidFill>
                <a:schemeClr val="dk1"/>
              </a:solidFill>
              <a:latin typeface="Calibri"/>
              <a:ea typeface="Calibri"/>
              <a:cs typeface="Calibri"/>
              <a:sym typeface="Calibri"/>
            </a:endParaRPr>
          </a:p>
          <a:p>
            <a:pPr indent="-904875" lvl="1" marL="904875" marR="0" rtl="0" algn="just">
              <a:spcBef>
                <a:spcPts val="0"/>
              </a:spcBef>
              <a:spcAft>
                <a:spcPts val="0"/>
              </a:spcAft>
              <a:buNone/>
            </a:pPr>
            <a:r>
              <a:rPr b="0" i="0" lang="en-US" sz="1600" u="none" cap="none" strike="noStrike">
                <a:solidFill>
                  <a:schemeClr val="dk1"/>
                </a:solidFill>
                <a:latin typeface="Calibri"/>
                <a:ea typeface="Calibri"/>
                <a:cs typeface="Calibri"/>
                <a:sym typeface="Calibri"/>
              </a:rPr>
              <a:t>(a)    The relevant environmental hazards, such as:</a:t>
            </a:r>
            <a:endParaRPr/>
          </a:p>
          <a:p>
            <a:pPr indent="-528638" lvl="2" marL="979488" marR="0" rtl="0" algn="just">
              <a:spcBef>
                <a:spcPts val="0"/>
              </a:spcBef>
              <a:spcAft>
                <a:spcPts val="0"/>
              </a:spcAft>
              <a:buNone/>
            </a:pPr>
            <a:r>
              <a:rPr b="0" i="0" lang="en-US" sz="1600" u="none" cap="none" strike="noStrike">
                <a:solidFill>
                  <a:schemeClr val="dk1"/>
                </a:solidFill>
                <a:latin typeface="Calibri"/>
                <a:ea typeface="Calibri"/>
                <a:cs typeface="Calibri"/>
                <a:sym typeface="Calibri"/>
              </a:rPr>
              <a:t>–  Clear Air Turbulence (CAT), </a:t>
            </a:r>
            <a:endParaRPr/>
          </a:p>
          <a:p>
            <a:pPr indent="-528638" lvl="2" marL="979488" marR="0" rtl="0" algn="just">
              <a:spcBef>
                <a:spcPts val="0"/>
              </a:spcBef>
              <a:spcAft>
                <a:spcPts val="0"/>
              </a:spcAft>
              <a:buNone/>
            </a:pPr>
            <a:r>
              <a:rPr b="0" i="0" lang="en-US" sz="1600" u="none" cap="none" strike="noStrike">
                <a:solidFill>
                  <a:schemeClr val="dk1"/>
                </a:solidFill>
                <a:latin typeface="Calibri"/>
                <a:ea typeface="Calibri"/>
                <a:cs typeface="Calibri"/>
                <a:sym typeface="Calibri"/>
              </a:rPr>
              <a:t>–  Intertropical Convergence Zone (ITCZ),</a:t>
            </a:r>
            <a:endParaRPr/>
          </a:p>
          <a:p>
            <a:pPr indent="-528638" lvl="2" marL="979488" marR="0" rtl="0" algn="just">
              <a:spcBef>
                <a:spcPts val="0"/>
              </a:spcBef>
              <a:spcAft>
                <a:spcPts val="0"/>
              </a:spcAft>
              <a:buNone/>
            </a:pPr>
            <a:r>
              <a:rPr b="0" i="0" lang="en-US" sz="1600" u="none" cap="none" strike="noStrike">
                <a:solidFill>
                  <a:schemeClr val="dk1"/>
                </a:solidFill>
                <a:latin typeface="Calibri"/>
                <a:ea typeface="Calibri"/>
                <a:cs typeface="Calibri"/>
                <a:sym typeface="Calibri"/>
              </a:rPr>
              <a:t>–  Thunderstorms,</a:t>
            </a:r>
            <a:endParaRPr/>
          </a:p>
          <a:p>
            <a:pPr indent="-528638" lvl="2" marL="979488" marR="0" rtl="0" algn="just">
              <a:spcBef>
                <a:spcPts val="0"/>
              </a:spcBef>
              <a:spcAft>
                <a:spcPts val="0"/>
              </a:spcAft>
              <a:buNone/>
            </a:pPr>
            <a:r>
              <a:rPr b="0" i="0" lang="en-US" sz="1600" u="none" cap="none" strike="noStrike">
                <a:solidFill>
                  <a:schemeClr val="dk1"/>
                </a:solidFill>
                <a:latin typeface="Calibri"/>
                <a:ea typeface="Calibri"/>
                <a:cs typeface="Calibri"/>
                <a:sym typeface="Calibri"/>
              </a:rPr>
              <a:t>–  Microbursts,</a:t>
            </a:r>
            <a:endParaRPr/>
          </a:p>
          <a:p>
            <a:pPr indent="-528638" lvl="2" marL="979488" marR="0" rtl="0" algn="just">
              <a:spcBef>
                <a:spcPts val="0"/>
              </a:spcBef>
              <a:spcAft>
                <a:spcPts val="0"/>
              </a:spcAft>
              <a:buNone/>
            </a:pPr>
            <a:r>
              <a:rPr b="0" i="0" lang="en-US" sz="1600" u="none" cap="none" strike="noStrike">
                <a:solidFill>
                  <a:schemeClr val="dk1"/>
                </a:solidFill>
                <a:latin typeface="Calibri"/>
                <a:ea typeface="Calibri"/>
                <a:cs typeface="Calibri"/>
                <a:sym typeface="Calibri"/>
              </a:rPr>
              <a:t>–  Wind shear,</a:t>
            </a:r>
            <a:endParaRPr/>
          </a:p>
          <a:p>
            <a:pPr indent="-528638" lvl="2" marL="979488" marR="0" rtl="0" algn="just">
              <a:spcBef>
                <a:spcPts val="0"/>
              </a:spcBef>
              <a:spcAft>
                <a:spcPts val="0"/>
              </a:spcAft>
              <a:buNone/>
            </a:pPr>
            <a:r>
              <a:rPr b="0" i="0" lang="en-US" sz="1600" u="none" cap="none" strike="noStrike">
                <a:solidFill>
                  <a:schemeClr val="dk1"/>
                </a:solidFill>
                <a:latin typeface="Calibri"/>
                <a:ea typeface="Calibri"/>
                <a:cs typeface="Calibri"/>
                <a:sym typeface="Calibri"/>
              </a:rPr>
              <a:t>–  Icing,</a:t>
            </a:r>
            <a:endParaRPr/>
          </a:p>
          <a:p>
            <a:pPr indent="-528638" lvl="2" marL="979488" marR="0" rtl="0" algn="just">
              <a:spcBef>
                <a:spcPts val="0"/>
              </a:spcBef>
              <a:spcAft>
                <a:spcPts val="0"/>
              </a:spcAft>
              <a:buNone/>
            </a:pPr>
            <a:r>
              <a:rPr b="0" i="0" lang="en-US" sz="1600" u="none" cap="none" strike="noStrike">
                <a:solidFill>
                  <a:schemeClr val="dk1"/>
                </a:solidFill>
                <a:latin typeface="Calibri"/>
                <a:ea typeface="Calibri"/>
                <a:cs typeface="Calibri"/>
                <a:sym typeface="Calibri"/>
              </a:rPr>
              <a:t>–  Mountain waves,</a:t>
            </a:r>
            <a:endParaRPr/>
          </a:p>
          <a:p>
            <a:pPr indent="-528638" lvl="2" marL="979488" marR="0" rtl="0" algn="just">
              <a:spcBef>
                <a:spcPts val="0"/>
              </a:spcBef>
              <a:spcAft>
                <a:spcPts val="0"/>
              </a:spcAft>
              <a:buNone/>
            </a:pPr>
            <a:r>
              <a:rPr b="0" i="0" lang="en-US" sz="1600" u="none" cap="none" strike="noStrike">
                <a:solidFill>
                  <a:schemeClr val="dk1"/>
                </a:solidFill>
                <a:latin typeface="Calibri"/>
                <a:ea typeface="Calibri"/>
                <a:cs typeface="Calibri"/>
                <a:sym typeface="Calibri"/>
              </a:rPr>
              <a:t>–  Wake turbulence, and </a:t>
            </a:r>
            <a:endParaRPr/>
          </a:p>
          <a:p>
            <a:pPr indent="-528638" lvl="2" marL="979488" marR="0" rtl="0" algn="just">
              <a:spcBef>
                <a:spcPts val="0"/>
              </a:spcBef>
              <a:spcAft>
                <a:spcPts val="0"/>
              </a:spcAft>
              <a:buNone/>
            </a:pPr>
            <a:r>
              <a:rPr b="0" i="0" lang="en-US" sz="1600" u="none" cap="none" strike="noStrike">
                <a:solidFill>
                  <a:schemeClr val="dk1"/>
                </a:solidFill>
                <a:latin typeface="Calibri"/>
                <a:ea typeface="Calibri"/>
                <a:cs typeface="Calibri"/>
                <a:sym typeface="Calibri"/>
              </a:rPr>
              <a:t>–  Temperature changes at high altitude;</a:t>
            </a:r>
            <a:endParaRPr b="0" i="0" sz="1600" u="none" cap="none" strike="noStrike">
              <a:solidFill>
                <a:schemeClr val="dk1"/>
              </a:solidFill>
              <a:latin typeface="Calibri"/>
              <a:ea typeface="Calibri"/>
              <a:cs typeface="Calibri"/>
              <a:sym typeface="Calibri"/>
            </a:endParaRPr>
          </a:p>
          <a:p>
            <a:pPr indent="-528638" lvl="2" marL="979488" marR="0" rtl="0" algn="just">
              <a:spcBef>
                <a:spcPts val="0"/>
              </a:spcBef>
              <a:spcAft>
                <a:spcPts val="0"/>
              </a:spcAft>
              <a:buNone/>
            </a:pPr>
            <a:r>
              <a:t/>
            </a:r>
            <a:endParaRPr b="0" i="0" sz="1600" u="none" cap="none" strike="noStrike">
              <a:solidFill>
                <a:schemeClr val="dk1"/>
              </a:solidFill>
              <a:latin typeface="Calibri"/>
              <a:ea typeface="Calibri"/>
              <a:cs typeface="Calibri"/>
              <a:sym typeface="Calibri"/>
            </a:endParaRPr>
          </a:p>
          <a:p>
            <a:pPr indent="-457200" lvl="0" marL="457200" marR="0" rtl="0" algn="just">
              <a:spcBef>
                <a:spcPts val="0"/>
              </a:spcBef>
              <a:spcAft>
                <a:spcPts val="0"/>
              </a:spcAft>
              <a:buClr>
                <a:schemeClr val="dk1"/>
              </a:buClr>
              <a:buSzPts val="1600"/>
              <a:buFont typeface="Calibri"/>
              <a:buAutoNum type="alphaLcParenBoth" startAt="2"/>
            </a:pPr>
            <a:r>
              <a:rPr lang="en-US" sz="1600">
                <a:solidFill>
                  <a:schemeClr val="dk1"/>
                </a:solidFill>
                <a:latin typeface="Calibri"/>
                <a:ea typeface="Calibri"/>
                <a:cs typeface="Calibri"/>
                <a:sym typeface="Calibri"/>
              </a:rPr>
              <a:t>The evaluation and management of the associated risks of the relevant hazards in (a); and</a:t>
            </a:r>
            <a:endParaRPr sz="1600">
              <a:solidFill>
                <a:schemeClr val="dk1"/>
              </a:solidFill>
              <a:latin typeface="Calibri"/>
              <a:ea typeface="Calibri"/>
              <a:cs typeface="Calibri"/>
              <a:sym typeface="Calibri"/>
            </a:endParaRPr>
          </a:p>
          <a:p>
            <a:pPr indent="0" lvl="0" marL="0" marR="0" rtl="0" algn="just">
              <a:spcBef>
                <a:spcPts val="0"/>
              </a:spcBef>
              <a:spcAft>
                <a:spcPts val="0"/>
              </a:spcAft>
              <a:buNone/>
            </a:pPr>
            <a:r>
              <a:t/>
            </a:r>
            <a:endParaRPr sz="1600">
              <a:solidFill>
                <a:schemeClr val="dk1"/>
              </a:solidFill>
              <a:latin typeface="Calibri"/>
              <a:ea typeface="Calibri"/>
              <a:cs typeface="Calibri"/>
              <a:sym typeface="Calibri"/>
            </a:endParaRPr>
          </a:p>
          <a:p>
            <a:pPr indent="-450850" lvl="0" marL="450850" marR="0" rtl="0" algn="just">
              <a:spcBef>
                <a:spcPts val="0"/>
              </a:spcBef>
              <a:spcAft>
                <a:spcPts val="0"/>
              </a:spcAft>
              <a:buNone/>
            </a:pPr>
            <a:r>
              <a:rPr lang="en-US" sz="1600">
                <a:solidFill>
                  <a:schemeClr val="dk1"/>
                </a:solidFill>
                <a:latin typeface="Calibri"/>
                <a:ea typeface="Calibri"/>
                <a:cs typeface="Calibri"/>
                <a:sym typeface="Calibri"/>
              </a:rPr>
              <a:t>(c)      The available mitigating procedures for the relevant hazards in </a:t>
            </a:r>
            <a:endParaRPr sz="1600">
              <a:solidFill>
                <a:schemeClr val="dk1"/>
              </a:solidFill>
              <a:latin typeface="Calibri"/>
              <a:ea typeface="Calibri"/>
              <a:cs typeface="Calibri"/>
              <a:sym typeface="Calibri"/>
            </a:endParaRPr>
          </a:p>
          <a:p>
            <a:pPr indent="-450850" lvl="0" marL="450850" marR="0" rtl="0" algn="just">
              <a:spcBef>
                <a:spcPts val="0"/>
              </a:spcBef>
              <a:spcAft>
                <a:spcPts val="0"/>
              </a:spcAft>
              <a:buNone/>
            </a:pPr>
            <a:r>
              <a:rPr lang="en-US" sz="1600">
                <a:solidFill>
                  <a:schemeClr val="dk1"/>
                </a:solidFill>
                <a:latin typeface="Calibri"/>
                <a:ea typeface="Calibri"/>
                <a:cs typeface="Calibri"/>
                <a:sym typeface="Calibri"/>
              </a:rPr>
              <a:t>             (a)Related to the specific route, route area, or aerodrome used by the operator. </a:t>
            </a:r>
            <a:endParaRPr sz="1600">
              <a:solidFill>
                <a:schemeClr val="dk1"/>
              </a:solidFill>
              <a:latin typeface="Calibri"/>
              <a:ea typeface="Calibri"/>
              <a:cs typeface="Calibri"/>
              <a:sym typeface="Calibri"/>
            </a:endParaRPr>
          </a:p>
          <a:p>
            <a:pPr indent="-528638" lvl="2" marL="979488" marR="0" rtl="0" algn="just">
              <a:spcBef>
                <a:spcPts val="0"/>
              </a:spcBef>
              <a:spcAft>
                <a:spcPts val="0"/>
              </a:spcAft>
              <a:buNone/>
            </a:pPr>
            <a:r>
              <a:t/>
            </a:r>
            <a:endParaRPr b="0" i="0" sz="1600" u="none" cap="none" strike="noStrike">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8"/>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t/>
            </a:r>
            <a:endParaRPr/>
          </a:p>
        </p:txBody>
      </p:sp>
      <p:sp>
        <p:nvSpPr>
          <p:cNvPr id="163" name="Google Shape;163;p8"/>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t/>
            </a:r>
            <a:endParaRPr/>
          </a:p>
        </p:txBody>
      </p:sp>
      <p:pic>
        <p:nvPicPr>
          <p:cNvPr id="164" name="Google Shape;164;p8"/>
          <p:cNvPicPr preferRelativeResize="0"/>
          <p:nvPr/>
        </p:nvPicPr>
        <p:blipFill rotWithShape="1">
          <a:blip r:embed="rId3">
            <a:alphaModFix/>
          </a:blip>
          <a:srcRect b="0" l="0" r="0" t="0"/>
          <a:stretch/>
        </p:blipFill>
        <p:spPr>
          <a:xfrm>
            <a:off x="0" y="0"/>
            <a:ext cx="12192000" cy="6858000"/>
          </a:xfrm>
          <a:prstGeom prst="rect">
            <a:avLst/>
          </a:prstGeom>
          <a:noFill/>
          <a:ln>
            <a:noFill/>
          </a:ln>
        </p:spPr>
      </p:pic>
      <p:pic>
        <p:nvPicPr>
          <p:cNvPr id="165" name="Google Shape;165;p8"/>
          <p:cNvPicPr preferRelativeResize="0"/>
          <p:nvPr/>
        </p:nvPicPr>
        <p:blipFill rotWithShape="1">
          <a:blip r:embed="rId4">
            <a:alphaModFix/>
          </a:blip>
          <a:srcRect b="0" l="0" r="0" t="0"/>
          <a:stretch/>
        </p:blipFill>
        <p:spPr>
          <a:xfrm>
            <a:off x="10279294" y="377343"/>
            <a:ext cx="1150706" cy="745020"/>
          </a:xfrm>
          <a:prstGeom prst="rect">
            <a:avLst/>
          </a:prstGeom>
          <a:noFill/>
          <a:ln>
            <a:noFill/>
          </a:ln>
        </p:spPr>
      </p:pic>
      <p:cxnSp>
        <p:nvCxnSpPr>
          <p:cNvPr id="166" name="Google Shape;166;p8"/>
          <p:cNvCxnSpPr/>
          <p:nvPr/>
        </p:nvCxnSpPr>
        <p:spPr>
          <a:xfrm>
            <a:off x="4044266" y="835400"/>
            <a:ext cx="6235028" cy="0"/>
          </a:xfrm>
          <a:prstGeom prst="straightConnector1">
            <a:avLst/>
          </a:prstGeom>
          <a:noFill/>
          <a:ln cap="flat" cmpd="sng" w="9525">
            <a:solidFill>
              <a:srgbClr val="877547"/>
            </a:solidFill>
            <a:prstDash val="solid"/>
            <a:miter lim="800000"/>
            <a:headEnd len="sm" w="sm" type="none"/>
            <a:tailEnd len="sm" w="sm" type="none"/>
          </a:ln>
        </p:spPr>
      </p:cxnSp>
      <p:cxnSp>
        <p:nvCxnSpPr>
          <p:cNvPr id="167" name="Google Shape;167;p8"/>
          <p:cNvCxnSpPr/>
          <p:nvPr/>
        </p:nvCxnSpPr>
        <p:spPr>
          <a:xfrm rot="10800000">
            <a:off x="601865" y="4569473"/>
            <a:ext cx="0" cy="2070058"/>
          </a:xfrm>
          <a:prstGeom prst="straightConnector1">
            <a:avLst/>
          </a:prstGeom>
          <a:noFill/>
          <a:ln cap="flat" cmpd="sng" w="9525">
            <a:solidFill>
              <a:srgbClr val="877547"/>
            </a:solidFill>
            <a:prstDash val="solid"/>
            <a:miter lim="800000"/>
            <a:headEnd len="sm" w="sm" type="none"/>
            <a:tailEnd len="sm" w="sm" type="none"/>
          </a:ln>
        </p:spPr>
      </p:cxnSp>
      <p:sp>
        <p:nvSpPr>
          <p:cNvPr id="168" name="Google Shape;168;p8"/>
          <p:cNvSpPr txBox="1"/>
          <p:nvPr/>
        </p:nvSpPr>
        <p:spPr>
          <a:xfrm>
            <a:off x="784482" y="630178"/>
            <a:ext cx="3347580" cy="4001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rgbClr val="BF9000"/>
                </a:solidFill>
                <a:latin typeface="Calibri"/>
                <a:ea typeface="Calibri"/>
                <a:cs typeface="Calibri"/>
                <a:sym typeface="Calibri"/>
              </a:rPr>
              <a:t>ROUTE/AREA &amp; AERODROME</a:t>
            </a:r>
            <a:endParaRPr sz="2000">
              <a:solidFill>
                <a:srgbClr val="BF9000"/>
              </a:solidFill>
              <a:latin typeface="Calibri"/>
              <a:ea typeface="Calibri"/>
              <a:cs typeface="Calibri"/>
              <a:sym typeface="Calibri"/>
            </a:endParaRPr>
          </a:p>
        </p:txBody>
      </p:sp>
      <p:sp>
        <p:nvSpPr>
          <p:cNvPr id="169" name="Google Shape;169;p8"/>
          <p:cNvSpPr txBox="1"/>
          <p:nvPr/>
        </p:nvSpPr>
        <p:spPr>
          <a:xfrm>
            <a:off x="901337" y="1157443"/>
            <a:ext cx="10389326" cy="2616101"/>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b="1" lang="en-US" sz="1800">
                <a:solidFill>
                  <a:schemeClr val="dk1"/>
                </a:solidFill>
                <a:latin typeface="Calibri"/>
                <a:ea typeface="Calibri"/>
                <a:cs typeface="Calibri"/>
                <a:sym typeface="Calibri"/>
              </a:rPr>
              <a:t>ROUTE/AREA AND AERODROME RECENCY</a:t>
            </a:r>
            <a:endParaRPr/>
          </a:p>
          <a:p>
            <a:pPr indent="0" lvl="0" marL="0" marR="0" rtl="0" algn="just">
              <a:spcBef>
                <a:spcPts val="0"/>
              </a:spcBef>
              <a:spcAft>
                <a:spcPts val="0"/>
              </a:spcAft>
              <a:buNone/>
            </a:pPr>
            <a:r>
              <a:t/>
            </a:r>
            <a:endParaRPr sz="1600">
              <a:solidFill>
                <a:schemeClr val="dk1"/>
              </a:solidFill>
              <a:latin typeface="Calibri"/>
              <a:ea typeface="Calibri"/>
              <a:cs typeface="Calibri"/>
              <a:sym typeface="Calibri"/>
            </a:endParaRPr>
          </a:p>
          <a:p>
            <a:pPr indent="-355600" lvl="0" marL="457200" marR="0" rtl="0" algn="just">
              <a:spcBef>
                <a:spcPts val="0"/>
              </a:spcBef>
              <a:spcAft>
                <a:spcPts val="0"/>
              </a:spcAft>
              <a:buClr>
                <a:schemeClr val="dk1"/>
              </a:buClr>
              <a:buSzPts val="1600"/>
              <a:buFont typeface="Calibri"/>
              <a:buNone/>
            </a:pPr>
            <a:r>
              <a:t/>
            </a:r>
            <a:endParaRPr sz="1600">
              <a:solidFill>
                <a:schemeClr val="dk1"/>
              </a:solidFill>
              <a:latin typeface="Calibri"/>
              <a:ea typeface="Calibri"/>
              <a:cs typeface="Calibri"/>
              <a:sym typeface="Calibri"/>
            </a:endParaRPr>
          </a:p>
          <a:p>
            <a:pPr indent="-457200" lvl="0" marL="457200" marR="0" rtl="0" algn="just">
              <a:spcBef>
                <a:spcPts val="0"/>
              </a:spcBef>
              <a:spcAft>
                <a:spcPts val="0"/>
              </a:spcAft>
              <a:buClr>
                <a:schemeClr val="dk1"/>
              </a:buClr>
              <a:buSzPts val="1600"/>
              <a:buFont typeface="Calibri"/>
              <a:buAutoNum type="alphaLcParenBoth"/>
            </a:pPr>
            <a:r>
              <a:rPr lang="en-US" sz="1600">
                <a:solidFill>
                  <a:schemeClr val="dk1"/>
                </a:solidFill>
                <a:latin typeface="Calibri"/>
                <a:ea typeface="Calibri"/>
                <a:cs typeface="Calibri"/>
                <a:sym typeface="Calibri"/>
              </a:rPr>
              <a:t>The 12-month period should be counted from the last day of the month:</a:t>
            </a:r>
            <a:endParaRPr/>
          </a:p>
          <a:p>
            <a:pPr indent="-449263" lvl="0" marL="900113" marR="0" rtl="0" algn="just">
              <a:spcBef>
                <a:spcPts val="0"/>
              </a:spcBef>
              <a:spcAft>
                <a:spcPts val="0"/>
              </a:spcAft>
              <a:buNone/>
            </a:pPr>
            <a:r>
              <a:rPr lang="en-US" sz="1600">
                <a:solidFill>
                  <a:schemeClr val="dk1"/>
                </a:solidFill>
                <a:latin typeface="Calibri"/>
                <a:ea typeface="Calibri"/>
                <a:cs typeface="Calibri"/>
                <a:sym typeface="Calibri"/>
              </a:rPr>
              <a:t>(1) When the familiarization training was undertaken; or</a:t>
            </a:r>
            <a:endParaRPr/>
          </a:p>
          <a:p>
            <a:pPr indent="-449263" lvl="0" marL="900113" marR="0" rtl="0" algn="just">
              <a:spcBef>
                <a:spcPts val="0"/>
              </a:spcBef>
              <a:spcAft>
                <a:spcPts val="0"/>
              </a:spcAft>
              <a:buNone/>
            </a:pPr>
            <a:r>
              <a:rPr lang="en-US" sz="1600">
                <a:solidFill>
                  <a:schemeClr val="dk1"/>
                </a:solidFill>
                <a:latin typeface="Calibri"/>
                <a:ea typeface="Calibri"/>
                <a:cs typeface="Calibri"/>
                <a:sym typeface="Calibri"/>
              </a:rPr>
              <a:t>(2) Of the latest operation on the route or area to be flown and of aerodromes, facilities and procedures to be used.</a:t>
            </a:r>
            <a:endParaRPr sz="1600">
              <a:solidFill>
                <a:schemeClr val="dk1"/>
              </a:solidFill>
              <a:latin typeface="Calibri"/>
              <a:ea typeface="Calibri"/>
              <a:cs typeface="Calibri"/>
              <a:sym typeface="Calibri"/>
            </a:endParaRPr>
          </a:p>
          <a:p>
            <a:pPr indent="0" lvl="0" marL="0" marR="0" rtl="0" algn="just">
              <a:spcBef>
                <a:spcPts val="0"/>
              </a:spcBef>
              <a:spcAft>
                <a:spcPts val="0"/>
              </a:spcAft>
              <a:buNone/>
            </a:pPr>
            <a:r>
              <a:t/>
            </a:r>
            <a:endParaRPr sz="1600">
              <a:solidFill>
                <a:schemeClr val="dk1"/>
              </a:solidFill>
              <a:latin typeface="Calibri"/>
              <a:ea typeface="Calibri"/>
              <a:cs typeface="Calibri"/>
              <a:sym typeface="Calibri"/>
            </a:endParaRPr>
          </a:p>
          <a:p>
            <a:pPr indent="-450850" lvl="0" marL="450850" marR="0" rtl="0" algn="just">
              <a:spcBef>
                <a:spcPts val="0"/>
              </a:spcBef>
              <a:spcAft>
                <a:spcPts val="0"/>
              </a:spcAft>
              <a:buNone/>
            </a:pPr>
            <a:r>
              <a:rPr lang="en-US" sz="1600">
                <a:solidFill>
                  <a:schemeClr val="dk1"/>
                </a:solidFill>
                <a:latin typeface="Calibri"/>
                <a:ea typeface="Calibri"/>
                <a:cs typeface="Calibri"/>
                <a:sym typeface="Calibri"/>
              </a:rPr>
              <a:t>(b)    When the operation is undertaken within the last 3 calendar months of that period, the new 12-month period should be counted from the original expiry date.</a:t>
            </a:r>
            <a:endParaRPr sz="16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9"/>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6000"/>
              <a:buFont typeface="Calibri"/>
              <a:buNone/>
            </a:pPr>
            <a:r>
              <a:t/>
            </a:r>
            <a:endParaRPr/>
          </a:p>
        </p:txBody>
      </p:sp>
      <p:sp>
        <p:nvSpPr>
          <p:cNvPr id="175" name="Google Shape;175;p9"/>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t/>
            </a:r>
            <a:endParaRPr/>
          </a:p>
        </p:txBody>
      </p:sp>
      <p:pic>
        <p:nvPicPr>
          <p:cNvPr id="176" name="Google Shape;176;p9"/>
          <p:cNvPicPr preferRelativeResize="0"/>
          <p:nvPr/>
        </p:nvPicPr>
        <p:blipFill rotWithShape="1">
          <a:blip r:embed="rId3">
            <a:alphaModFix/>
          </a:blip>
          <a:srcRect b="0" l="0" r="0" t="0"/>
          <a:stretch/>
        </p:blipFill>
        <p:spPr>
          <a:xfrm>
            <a:off x="0" y="2398"/>
            <a:ext cx="12192000" cy="6858000"/>
          </a:xfrm>
          <a:prstGeom prst="rect">
            <a:avLst/>
          </a:prstGeom>
          <a:noFill/>
          <a:ln>
            <a:noFill/>
          </a:ln>
        </p:spPr>
      </p:pic>
      <p:pic>
        <p:nvPicPr>
          <p:cNvPr id="177" name="Google Shape;177;p9"/>
          <p:cNvPicPr preferRelativeResize="0"/>
          <p:nvPr/>
        </p:nvPicPr>
        <p:blipFill rotWithShape="1">
          <a:blip r:embed="rId4">
            <a:alphaModFix/>
          </a:blip>
          <a:srcRect b="0" l="0" r="0" t="0"/>
          <a:stretch/>
        </p:blipFill>
        <p:spPr>
          <a:xfrm>
            <a:off x="10279294" y="377343"/>
            <a:ext cx="1150706" cy="745020"/>
          </a:xfrm>
          <a:prstGeom prst="rect">
            <a:avLst/>
          </a:prstGeom>
          <a:noFill/>
          <a:ln>
            <a:noFill/>
          </a:ln>
        </p:spPr>
      </p:pic>
      <p:cxnSp>
        <p:nvCxnSpPr>
          <p:cNvPr id="178" name="Google Shape;178;p9"/>
          <p:cNvCxnSpPr/>
          <p:nvPr/>
        </p:nvCxnSpPr>
        <p:spPr>
          <a:xfrm>
            <a:off x="4044266" y="835400"/>
            <a:ext cx="6235028" cy="0"/>
          </a:xfrm>
          <a:prstGeom prst="straightConnector1">
            <a:avLst/>
          </a:prstGeom>
          <a:noFill/>
          <a:ln cap="flat" cmpd="sng" w="9525">
            <a:solidFill>
              <a:srgbClr val="877547"/>
            </a:solidFill>
            <a:prstDash val="solid"/>
            <a:miter lim="800000"/>
            <a:headEnd len="sm" w="sm" type="none"/>
            <a:tailEnd len="sm" w="sm" type="none"/>
          </a:ln>
        </p:spPr>
      </p:cxnSp>
      <p:cxnSp>
        <p:nvCxnSpPr>
          <p:cNvPr id="179" name="Google Shape;179;p9"/>
          <p:cNvCxnSpPr/>
          <p:nvPr/>
        </p:nvCxnSpPr>
        <p:spPr>
          <a:xfrm rot="10800000">
            <a:off x="601865" y="4569473"/>
            <a:ext cx="0" cy="2070058"/>
          </a:xfrm>
          <a:prstGeom prst="straightConnector1">
            <a:avLst/>
          </a:prstGeom>
          <a:noFill/>
          <a:ln cap="flat" cmpd="sng" w="9525">
            <a:solidFill>
              <a:srgbClr val="877547"/>
            </a:solidFill>
            <a:prstDash val="solid"/>
            <a:miter lim="800000"/>
            <a:headEnd len="sm" w="sm" type="none"/>
            <a:tailEnd len="sm" w="sm" type="none"/>
          </a:ln>
        </p:spPr>
      </p:cxnSp>
      <p:sp>
        <p:nvSpPr>
          <p:cNvPr id="180" name="Google Shape;180;p9"/>
          <p:cNvSpPr txBox="1"/>
          <p:nvPr/>
        </p:nvSpPr>
        <p:spPr>
          <a:xfrm>
            <a:off x="849642" y="631206"/>
            <a:ext cx="3347580" cy="40011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000">
                <a:solidFill>
                  <a:srgbClr val="BF9000"/>
                </a:solidFill>
                <a:latin typeface="Calibri"/>
                <a:ea typeface="Calibri"/>
                <a:cs typeface="Calibri"/>
                <a:sym typeface="Calibri"/>
              </a:rPr>
              <a:t>ROUTE/AREA &amp; AERODROME</a:t>
            </a:r>
            <a:endParaRPr sz="2000">
              <a:solidFill>
                <a:srgbClr val="BF9000"/>
              </a:solidFill>
              <a:latin typeface="Calibri"/>
              <a:ea typeface="Calibri"/>
              <a:cs typeface="Calibri"/>
              <a:sym typeface="Calibri"/>
            </a:endParaRPr>
          </a:p>
        </p:txBody>
      </p:sp>
      <p:sp>
        <p:nvSpPr>
          <p:cNvPr id="181" name="Google Shape;181;p9"/>
          <p:cNvSpPr/>
          <p:nvPr/>
        </p:nvSpPr>
        <p:spPr>
          <a:xfrm>
            <a:off x="849642" y="1112141"/>
            <a:ext cx="9818357" cy="64633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ROUTE/AREA AND AERODROME RECENCY —  PERFORMANCE CLASS B AEROPLANES OPERATED UNDER VFR BY NIGHT OR IFR IN CAT OPERATIONS AND COMMERCIAL OPERATIONS OTHER THAN CAT</a:t>
            </a:r>
            <a:endParaRPr b="1" sz="1800">
              <a:solidFill>
                <a:schemeClr val="dk1"/>
              </a:solidFill>
              <a:latin typeface="Calibri"/>
              <a:ea typeface="Calibri"/>
              <a:cs typeface="Calibri"/>
              <a:sym typeface="Calibri"/>
            </a:endParaRPr>
          </a:p>
        </p:txBody>
      </p:sp>
      <p:sp>
        <p:nvSpPr>
          <p:cNvPr id="182" name="Google Shape;182;p9"/>
          <p:cNvSpPr txBox="1"/>
          <p:nvPr/>
        </p:nvSpPr>
        <p:spPr>
          <a:xfrm>
            <a:off x="849642" y="1940567"/>
            <a:ext cx="9587426" cy="4555093"/>
          </a:xfrm>
          <a:prstGeom prst="rect">
            <a:avLst/>
          </a:prstGeom>
          <a:noFill/>
          <a:ln>
            <a:noFill/>
          </a:ln>
        </p:spPr>
        <p:txBody>
          <a:bodyPr anchorCtr="0" anchor="t" bIns="45700" lIns="91425" spcFirstLastPara="1" rIns="91425" wrap="square" tIns="45700">
            <a:spAutoFit/>
          </a:bodyPr>
          <a:lstStyle/>
          <a:p>
            <a:pPr indent="0" lvl="0" marL="0" marR="0" rtl="0" algn="just">
              <a:spcBef>
                <a:spcPts val="0"/>
              </a:spcBef>
              <a:spcAft>
                <a:spcPts val="0"/>
              </a:spcAft>
              <a:buNone/>
            </a:pPr>
            <a:r>
              <a:rPr lang="en-US" sz="1600">
                <a:solidFill>
                  <a:schemeClr val="dk1"/>
                </a:solidFill>
                <a:latin typeface="Calibri"/>
                <a:ea typeface="Calibri"/>
                <a:cs typeface="Calibri"/>
                <a:sym typeface="Calibri"/>
              </a:rPr>
              <a:t>In the case of CAT operations with performance class B aeroplanes operating under visual flight rules (VFR) by  night or instrument flight rules (IFR), or commercial operations other than CAT, the knowledge should be maintained as follows:</a:t>
            </a:r>
            <a:endParaRPr sz="1600">
              <a:solidFill>
                <a:schemeClr val="dk1"/>
              </a:solidFill>
              <a:latin typeface="Calibri"/>
              <a:ea typeface="Calibri"/>
              <a:cs typeface="Calibri"/>
              <a:sym typeface="Calibri"/>
            </a:endParaRPr>
          </a:p>
          <a:p>
            <a:pPr indent="0" lvl="0" marL="0" marR="0" rtl="0" algn="just">
              <a:spcBef>
                <a:spcPts val="0"/>
              </a:spcBef>
              <a:spcAft>
                <a:spcPts val="0"/>
              </a:spcAft>
              <a:buNone/>
            </a:pPr>
            <a:r>
              <a:t/>
            </a:r>
            <a:endParaRPr sz="1600">
              <a:solidFill>
                <a:schemeClr val="dk1"/>
              </a:solidFill>
              <a:latin typeface="Calibri"/>
              <a:ea typeface="Calibri"/>
              <a:cs typeface="Calibri"/>
              <a:sym typeface="Calibri"/>
            </a:endParaRPr>
          </a:p>
          <a:p>
            <a:pPr indent="-442913" lvl="0" marL="442913" marR="0" rtl="0" algn="just">
              <a:spcBef>
                <a:spcPts val="0"/>
              </a:spcBef>
              <a:spcAft>
                <a:spcPts val="0"/>
              </a:spcAft>
              <a:buClr>
                <a:schemeClr val="dk1"/>
              </a:buClr>
              <a:buSzPts val="1600"/>
              <a:buFont typeface="Calibri"/>
              <a:buAutoNum type="alphaLcParenBoth"/>
            </a:pPr>
            <a:r>
              <a:rPr lang="en-US" sz="1600">
                <a:solidFill>
                  <a:schemeClr val="dk1"/>
                </a:solidFill>
                <a:latin typeface="Calibri"/>
                <a:ea typeface="Calibri"/>
                <a:cs typeface="Calibri"/>
                <a:sym typeface="Calibri"/>
              </a:rPr>
              <a:t>Except for operations to the most demanding aerodromes, by completion of at least 10 flight sectors within the area of operation during the preceding 12 months in addition to any required self-briefing;</a:t>
            </a:r>
            <a:endParaRPr sz="1600">
              <a:solidFill>
                <a:schemeClr val="dk1"/>
              </a:solidFill>
              <a:latin typeface="Calibri"/>
              <a:ea typeface="Calibri"/>
              <a:cs typeface="Calibri"/>
              <a:sym typeface="Calibri"/>
            </a:endParaRPr>
          </a:p>
          <a:p>
            <a:pPr indent="-341313" lvl="0" marL="442913" marR="0" rtl="0" algn="just">
              <a:spcBef>
                <a:spcPts val="0"/>
              </a:spcBef>
              <a:spcAft>
                <a:spcPts val="0"/>
              </a:spcAft>
              <a:buClr>
                <a:schemeClr val="dk1"/>
              </a:buClr>
              <a:buSzPts val="1600"/>
              <a:buFont typeface="Calibri"/>
              <a:buNone/>
            </a:pPr>
            <a:r>
              <a:t/>
            </a:r>
            <a:endParaRPr sz="1600">
              <a:solidFill>
                <a:schemeClr val="dk1"/>
              </a:solidFill>
              <a:latin typeface="Calibri"/>
              <a:ea typeface="Calibri"/>
              <a:cs typeface="Calibri"/>
              <a:sym typeface="Calibri"/>
            </a:endParaRPr>
          </a:p>
          <a:p>
            <a:pPr indent="-531813" lvl="0" marL="531813" marR="0" rtl="0" algn="just">
              <a:spcBef>
                <a:spcPts val="0"/>
              </a:spcBef>
              <a:spcAft>
                <a:spcPts val="0"/>
              </a:spcAft>
              <a:buClr>
                <a:schemeClr val="dk1"/>
              </a:buClr>
              <a:buSzPts val="1600"/>
              <a:buFont typeface="Calibri"/>
              <a:buAutoNum type="alphaLcParenBoth"/>
            </a:pPr>
            <a:r>
              <a:rPr lang="en-US" sz="1600">
                <a:solidFill>
                  <a:schemeClr val="dk1"/>
                </a:solidFill>
                <a:latin typeface="Calibri"/>
                <a:ea typeface="Calibri"/>
                <a:cs typeface="Calibri"/>
                <a:sym typeface="Calibri"/>
              </a:rPr>
              <a:t>Operations to the most demanding aerodromes may be performed only if:</a:t>
            </a:r>
            <a:endParaRPr sz="1600">
              <a:solidFill>
                <a:schemeClr val="dk1"/>
              </a:solidFill>
              <a:latin typeface="Calibri"/>
              <a:ea typeface="Calibri"/>
              <a:cs typeface="Calibri"/>
              <a:sym typeface="Calibri"/>
            </a:endParaRPr>
          </a:p>
          <a:p>
            <a:pPr indent="-430213" lvl="0" marL="531813" marR="0" rtl="0" algn="just">
              <a:spcBef>
                <a:spcPts val="0"/>
              </a:spcBef>
              <a:spcAft>
                <a:spcPts val="0"/>
              </a:spcAft>
              <a:buClr>
                <a:schemeClr val="dk1"/>
              </a:buClr>
              <a:buSzPts val="1600"/>
              <a:buFont typeface="Calibri"/>
              <a:buNone/>
            </a:pPr>
            <a:r>
              <a:t/>
            </a:r>
            <a:endParaRPr sz="1600">
              <a:solidFill>
                <a:schemeClr val="dk1"/>
              </a:solidFill>
              <a:latin typeface="Calibri"/>
              <a:ea typeface="Calibri"/>
              <a:cs typeface="Calibri"/>
              <a:sym typeface="Calibri"/>
            </a:endParaRPr>
          </a:p>
          <a:p>
            <a:pPr indent="-531813" lvl="0" marL="1077913" marR="0" rtl="0" algn="just">
              <a:spcBef>
                <a:spcPts val="0"/>
              </a:spcBef>
              <a:spcAft>
                <a:spcPts val="0"/>
              </a:spcAft>
              <a:buNone/>
            </a:pPr>
            <a:r>
              <a:rPr lang="en-US" sz="1600">
                <a:solidFill>
                  <a:schemeClr val="dk1"/>
                </a:solidFill>
                <a:latin typeface="Calibri"/>
                <a:ea typeface="Calibri"/>
                <a:cs typeface="Calibri"/>
                <a:sym typeface="Calibri"/>
              </a:rPr>
              <a:t>(1)	The pilot-in-command/commander has been qualified at the aerodrome within the preceding 36 months by a visit as an operating flight crew member or as an observer; </a:t>
            </a:r>
            <a:endParaRPr sz="1600">
              <a:solidFill>
                <a:schemeClr val="dk1"/>
              </a:solidFill>
              <a:latin typeface="Calibri"/>
              <a:ea typeface="Calibri"/>
              <a:cs typeface="Calibri"/>
              <a:sym typeface="Calibri"/>
            </a:endParaRPr>
          </a:p>
          <a:p>
            <a:pPr indent="-531813" lvl="0" marL="1077913" marR="0" rtl="0" algn="just">
              <a:spcBef>
                <a:spcPts val="0"/>
              </a:spcBef>
              <a:spcAft>
                <a:spcPts val="0"/>
              </a:spcAft>
              <a:buNone/>
            </a:pPr>
            <a:r>
              <a:t/>
            </a:r>
            <a:endParaRPr sz="1600">
              <a:solidFill>
                <a:schemeClr val="dk1"/>
              </a:solidFill>
              <a:latin typeface="Calibri"/>
              <a:ea typeface="Calibri"/>
              <a:cs typeface="Calibri"/>
              <a:sym typeface="Calibri"/>
            </a:endParaRPr>
          </a:p>
          <a:p>
            <a:pPr indent="-531813" lvl="0" marL="1077913" marR="0" rtl="0" algn="just">
              <a:spcBef>
                <a:spcPts val="0"/>
              </a:spcBef>
              <a:spcAft>
                <a:spcPts val="0"/>
              </a:spcAft>
              <a:buClr>
                <a:schemeClr val="dk1"/>
              </a:buClr>
              <a:buSzPts val="1600"/>
              <a:buFont typeface="Calibri"/>
              <a:buAutoNum type="arabicParenBoth" startAt="2"/>
            </a:pPr>
            <a:r>
              <a:rPr lang="en-US" sz="1600">
                <a:solidFill>
                  <a:schemeClr val="dk1"/>
                </a:solidFill>
                <a:latin typeface="Calibri"/>
                <a:ea typeface="Calibri"/>
                <a:cs typeface="Calibri"/>
                <a:sym typeface="Calibri"/>
              </a:rPr>
              <a:t>The approach is performed in visual meteorological conditions (VMC) from the applicable minimum sector altitude; and</a:t>
            </a:r>
            <a:endParaRPr sz="1600">
              <a:solidFill>
                <a:schemeClr val="dk1"/>
              </a:solidFill>
              <a:latin typeface="Calibri"/>
              <a:ea typeface="Calibri"/>
              <a:cs typeface="Calibri"/>
              <a:sym typeface="Calibri"/>
            </a:endParaRPr>
          </a:p>
          <a:p>
            <a:pPr indent="-531813" lvl="0" marL="1077913" marR="0" rtl="0" algn="just">
              <a:spcBef>
                <a:spcPts val="0"/>
              </a:spcBef>
              <a:spcAft>
                <a:spcPts val="0"/>
              </a:spcAft>
              <a:buNone/>
            </a:pPr>
            <a:r>
              <a:t/>
            </a:r>
            <a:endParaRPr sz="1600">
              <a:solidFill>
                <a:schemeClr val="dk1"/>
              </a:solidFill>
              <a:latin typeface="Calibri"/>
              <a:ea typeface="Calibri"/>
              <a:cs typeface="Calibri"/>
              <a:sym typeface="Calibri"/>
            </a:endParaRPr>
          </a:p>
          <a:p>
            <a:pPr indent="-531813" lvl="0" marL="1077913" marR="0" rtl="0" algn="just">
              <a:spcBef>
                <a:spcPts val="0"/>
              </a:spcBef>
              <a:spcAft>
                <a:spcPts val="0"/>
              </a:spcAft>
              <a:buNone/>
            </a:pPr>
            <a:r>
              <a:rPr lang="en-US" sz="1600">
                <a:solidFill>
                  <a:schemeClr val="dk1"/>
                </a:solidFill>
                <a:latin typeface="Calibri"/>
                <a:ea typeface="Calibri"/>
                <a:cs typeface="Calibri"/>
                <a:sym typeface="Calibri"/>
              </a:rPr>
              <a:t>(3)       An adequate self-briefing has been made prior to the flight.</a:t>
            </a:r>
            <a:endParaRPr sz="1600">
              <a:solidFill>
                <a:schemeClr val="dk1"/>
              </a:solidFill>
              <a:latin typeface="Calibri"/>
              <a:ea typeface="Calibri"/>
              <a:cs typeface="Calibri"/>
              <a:sym typeface="Calibri"/>
            </a:endParaRPr>
          </a:p>
          <a:p>
            <a:pPr indent="-341313" lvl="0" marL="442913" marR="0" rtl="0" algn="just">
              <a:spcBef>
                <a:spcPts val="0"/>
              </a:spcBef>
              <a:spcAft>
                <a:spcPts val="0"/>
              </a:spcAft>
              <a:buClr>
                <a:schemeClr val="dk1"/>
              </a:buClr>
              <a:buSzPts val="1600"/>
              <a:buFont typeface="Calibri"/>
              <a:buNone/>
            </a:pPr>
            <a:r>
              <a:t/>
            </a:r>
            <a:endParaRPr sz="16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Teması">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2023-08-01T06:52:49Z</dcterms:created>
  <dc:creator>Bedir Ilkay Kanoglan</dc:creator>
</cp:coreProperties>
</file>