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EE4DF-64B6-4345-B001-2406B115F39B}" type="datetimeFigureOut">
              <a:rPr lang="tr-TR" smtClean="0"/>
              <a:t>1.08.2024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1541F-4551-4753-9259-B6042BB6FA12}" type="slidenum">
              <a:rPr lang="tr-TR" smtClean="0"/>
              <a:t>‹#›</a:t>
            </a:fld>
            <a:endParaRPr lang="tr-TR"/>
          </a:p>
        </p:txBody>
      </p:sp>
    </p:spTree>
    <p:extLst>
      <p:ext uri="{BB962C8B-B14F-4D97-AF65-F5344CB8AC3E}">
        <p14:creationId xmlns:p14="http://schemas.microsoft.com/office/powerpoint/2010/main" val="291568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AD1541F-4551-4753-9259-B6042BB6FA12}" type="slidenum">
              <a:rPr lang="tr-TR" smtClean="0"/>
              <a:t>44</a:t>
            </a:fld>
            <a:endParaRPr lang="tr-TR"/>
          </a:p>
        </p:txBody>
      </p:sp>
    </p:spTree>
    <p:extLst>
      <p:ext uri="{BB962C8B-B14F-4D97-AF65-F5344CB8AC3E}">
        <p14:creationId xmlns:p14="http://schemas.microsoft.com/office/powerpoint/2010/main" val="110433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5CF42C6-09B2-4A54-84EC-F00572788478}" type="datetimeFigureOut">
              <a:rPr lang="tr-TR" smtClean="0"/>
              <a:t>1.08.2024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B46D620-11E4-4A7E-BB6D-ADFCA378D92F}" type="slidenum">
              <a:rPr lang="tr-TR" smtClean="0"/>
              <a:t>‹#›</a:t>
            </a:fld>
            <a:endParaRPr lang="tr-TR"/>
          </a:p>
        </p:txBody>
      </p:sp>
    </p:spTree>
    <p:extLst>
      <p:ext uri="{BB962C8B-B14F-4D97-AF65-F5344CB8AC3E}">
        <p14:creationId xmlns:p14="http://schemas.microsoft.com/office/powerpoint/2010/main" val="2086759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5CF42C6-09B2-4A54-84EC-F00572788478}" type="datetimeFigureOut">
              <a:rPr lang="tr-TR" smtClean="0"/>
              <a:t>1.08.2024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B46D620-11E4-4A7E-BB6D-ADFCA378D92F}" type="slidenum">
              <a:rPr lang="tr-TR" smtClean="0"/>
              <a:t>‹#›</a:t>
            </a:fld>
            <a:endParaRPr lang="tr-TR"/>
          </a:p>
        </p:txBody>
      </p:sp>
    </p:spTree>
    <p:extLst>
      <p:ext uri="{BB962C8B-B14F-4D97-AF65-F5344CB8AC3E}">
        <p14:creationId xmlns:p14="http://schemas.microsoft.com/office/powerpoint/2010/main" val="160439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5CF42C6-09B2-4A54-84EC-F00572788478}" type="datetimeFigureOut">
              <a:rPr lang="tr-TR" smtClean="0"/>
              <a:t>1.08.2024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B46D620-11E4-4A7E-BB6D-ADFCA378D92F}" type="slidenum">
              <a:rPr lang="tr-TR" smtClean="0"/>
              <a:t>‹#›</a:t>
            </a:fld>
            <a:endParaRPr lang="tr-TR"/>
          </a:p>
        </p:txBody>
      </p:sp>
    </p:spTree>
    <p:extLst>
      <p:ext uri="{BB962C8B-B14F-4D97-AF65-F5344CB8AC3E}">
        <p14:creationId xmlns:p14="http://schemas.microsoft.com/office/powerpoint/2010/main" val="404517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5CF42C6-09B2-4A54-84EC-F00572788478}" type="datetimeFigureOut">
              <a:rPr lang="tr-TR" smtClean="0"/>
              <a:t>1.08.2024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B46D620-11E4-4A7E-BB6D-ADFCA378D92F}" type="slidenum">
              <a:rPr lang="tr-TR" smtClean="0"/>
              <a:t>‹#›</a:t>
            </a:fld>
            <a:endParaRPr lang="tr-TR"/>
          </a:p>
        </p:txBody>
      </p:sp>
    </p:spTree>
    <p:extLst>
      <p:ext uri="{BB962C8B-B14F-4D97-AF65-F5344CB8AC3E}">
        <p14:creationId xmlns:p14="http://schemas.microsoft.com/office/powerpoint/2010/main" val="3369238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5CF42C6-09B2-4A54-84EC-F00572788478}" type="datetimeFigureOut">
              <a:rPr lang="tr-TR" smtClean="0"/>
              <a:t>1.08.2024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B46D620-11E4-4A7E-BB6D-ADFCA378D92F}" type="slidenum">
              <a:rPr lang="tr-TR" smtClean="0"/>
              <a:t>‹#›</a:t>
            </a:fld>
            <a:endParaRPr lang="tr-TR"/>
          </a:p>
        </p:txBody>
      </p:sp>
    </p:spTree>
    <p:extLst>
      <p:ext uri="{BB962C8B-B14F-4D97-AF65-F5344CB8AC3E}">
        <p14:creationId xmlns:p14="http://schemas.microsoft.com/office/powerpoint/2010/main" val="16330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5CF42C6-09B2-4A54-84EC-F00572788478}" type="datetimeFigureOut">
              <a:rPr lang="tr-TR" smtClean="0"/>
              <a:t>1.08.2024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B46D620-11E4-4A7E-BB6D-ADFCA378D92F}" type="slidenum">
              <a:rPr lang="tr-TR" smtClean="0"/>
              <a:t>‹#›</a:t>
            </a:fld>
            <a:endParaRPr lang="tr-TR"/>
          </a:p>
        </p:txBody>
      </p:sp>
    </p:spTree>
    <p:extLst>
      <p:ext uri="{BB962C8B-B14F-4D97-AF65-F5344CB8AC3E}">
        <p14:creationId xmlns:p14="http://schemas.microsoft.com/office/powerpoint/2010/main" val="1544238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5CF42C6-09B2-4A54-84EC-F00572788478}" type="datetimeFigureOut">
              <a:rPr lang="tr-TR" smtClean="0"/>
              <a:t>1.08.2024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B46D620-11E4-4A7E-BB6D-ADFCA378D92F}" type="slidenum">
              <a:rPr lang="tr-TR" smtClean="0"/>
              <a:t>‹#›</a:t>
            </a:fld>
            <a:endParaRPr lang="tr-TR"/>
          </a:p>
        </p:txBody>
      </p:sp>
    </p:spTree>
    <p:extLst>
      <p:ext uri="{BB962C8B-B14F-4D97-AF65-F5344CB8AC3E}">
        <p14:creationId xmlns:p14="http://schemas.microsoft.com/office/powerpoint/2010/main" val="123944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5CF42C6-09B2-4A54-84EC-F00572788478}" type="datetimeFigureOut">
              <a:rPr lang="tr-TR" smtClean="0"/>
              <a:t>1.08.2024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B46D620-11E4-4A7E-BB6D-ADFCA378D92F}" type="slidenum">
              <a:rPr lang="tr-TR" smtClean="0"/>
              <a:t>‹#›</a:t>
            </a:fld>
            <a:endParaRPr lang="tr-TR"/>
          </a:p>
        </p:txBody>
      </p:sp>
    </p:spTree>
    <p:extLst>
      <p:ext uri="{BB962C8B-B14F-4D97-AF65-F5344CB8AC3E}">
        <p14:creationId xmlns:p14="http://schemas.microsoft.com/office/powerpoint/2010/main" val="3132335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5CF42C6-09B2-4A54-84EC-F00572788478}" type="datetimeFigureOut">
              <a:rPr lang="tr-TR" smtClean="0"/>
              <a:t>1.08.2024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B46D620-11E4-4A7E-BB6D-ADFCA378D92F}" type="slidenum">
              <a:rPr lang="tr-TR" smtClean="0"/>
              <a:t>‹#›</a:t>
            </a:fld>
            <a:endParaRPr lang="tr-TR"/>
          </a:p>
        </p:txBody>
      </p:sp>
    </p:spTree>
    <p:extLst>
      <p:ext uri="{BB962C8B-B14F-4D97-AF65-F5344CB8AC3E}">
        <p14:creationId xmlns:p14="http://schemas.microsoft.com/office/powerpoint/2010/main" val="1921259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5CF42C6-09B2-4A54-84EC-F00572788478}" type="datetimeFigureOut">
              <a:rPr lang="tr-TR" smtClean="0"/>
              <a:t>1.08.2024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B46D620-11E4-4A7E-BB6D-ADFCA378D92F}" type="slidenum">
              <a:rPr lang="tr-TR" smtClean="0"/>
              <a:t>‹#›</a:t>
            </a:fld>
            <a:endParaRPr lang="tr-TR"/>
          </a:p>
        </p:txBody>
      </p:sp>
    </p:spTree>
    <p:extLst>
      <p:ext uri="{BB962C8B-B14F-4D97-AF65-F5344CB8AC3E}">
        <p14:creationId xmlns:p14="http://schemas.microsoft.com/office/powerpoint/2010/main" val="66284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5CF42C6-09B2-4A54-84EC-F00572788478}" type="datetimeFigureOut">
              <a:rPr lang="tr-TR" smtClean="0"/>
              <a:t>1.08.2024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B46D620-11E4-4A7E-BB6D-ADFCA378D92F}" type="slidenum">
              <a:rPr lang="tr-TR" smtClean="0"/>
              <a:t>‹#›</a:t>
            </a:fld>
            <a:endParaRPr lang="tr-TR"/>
          </a:p>
        </p:txBody>
      </p:sp>
    </p:spTree>
    <p:extLst>
      <p:ext uri="{BB962C8B-B14F-4D97-AF65-F5344CB8AC3E}">
        <p14:creationId xmlns:p14="http://schemas.microsoft.com/office/powerpoint/2010/main" val="233527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F42C6-09B2-4A54-84EC-F00572788478}" type="datetimeFigureOut">
              <a:rPr lang="tr-TR" smtClean="0"/>
              <a:t>1.08.2024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6D620-11E4-4A7E-BB6D-ADFCA378D92F}" type="slidenum">
              <a:rPr lang="tr-TR" smtClean="0"/>
              <a:t>‹#›</a:t>
            </a:fld>
            <a:endParaRPr lang="tr-TR"/>
          </a:p>
        </p:txBody>
      </p:sp>
    </p:spTree>
    <p:extLst>
      <p:ext uri="{BB962C8B-B14F-4D97-AF65-F5344CB8AC3E}">
        <p14:creationId xmlns:p14="http://schemas.microsoft.com/office/powerpoint/2010/main" val="2567575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bina, tavan, dış mekan, gece içeren bir resim&#10;&#10;Açıklama otomatik olarak oluşturuldu">
            <a:extLst>
              <a:ext uri="{FF2B5EF4-FFF2-40B4-BE49-F238E27FC236}">
                <a16:creationId xmlns:a16="http://schemas.microsoft.com/office/drawing/2014/main" xmlns="" id="{4E4CAE9D-6B26-591B-665B-6249679E57C9}"/>
              </a:ext>
            </a:extLst>
          </p:cNvPr>
          <p:cNvPicPr>
            <a:picLocks noChangeAspect="1"/>
          </p:cNvPicPr>
          <p:nvPr/>
        </p:nvPicPr>
        <p:blipFill>
          <a:blip r:embed="rId2"/>
          <a:stretch>
            <a:fillRect/>
          </a:stretch>
        </p:blipFill>
        <p:spPr>
          <a:xfrm>
            <a:off x="0" y="0"/>
            <a:ext cx="12192000" cy="6858000"/>
          </a:xfrm>
          <a:prstGeom prst="rect">
            <a:avLst/>
          </a:prstGeom>
          <a:effectLst>
            <a:reflection stA="0" endPos="65000" dist="50800" dir="5400000" sy="-100000" algn="bl" rotWithShape="0"/>
          </a:effectLst>
        </p:spPr>
      </p:pic>
      <p:sp>
        <p:nvSpPr>
          <p:cNvPr id="5" name="Google Shape;216;p38"/>
          <p:cNvSpPr/>
          <p:nvPr/>
        </p:nvSpPr>
        <p:spPr>
          <a:xfrm>
            <a:off x="0" y="0"/>
            <a:ext cx="12192000" cy="6839712"/>
          </a:xfrm>
          <a:prstGeom prst="rect">
            <a:avLst/>
          </a:prstGeom>
          <a:solidFill>
            <a:srgbClr val="212121">
              <a:alpha val="6393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Unvan 1"/>
          <p:cNvSpPr>
            <a:spLocks noGrp="1"/>
          </p:cNvSpPr>
          <p:nvPr>
            <p:ph type="ctrTitle"/>
          </p:nvPr>
        </p:nvSpPr>
        <p:spPr>
          <a:xfrm>
            <a:off x="1953768" y="2002536"/>
            <a:ext cx="9144000" cy="1856232"/>
          </a:xfrm>
        </p:spPr>
        <p:txBody>
          <a:bodyPr>
            <a:normAutofit/>
          </a:bodyPr>
          <a:lstStyle/>
          <a:p>
            <a:r>
              <a:rPr lang="tr-TR" b="1" dirty="0" smtClean="0">
                <a:solidFill>
                  <a:schemeClr val="bg1"/>
                </a:solidFill>
                <a:latin typeface="Arial" panose="020B0604020202020204" pitchFamily="34" charset="0"/>
                <a:cs typeface="Arial" panose="020B0604020202020204" pitchFamily="34" charset="0"/>
              </a:rPr>
              <a:t>SAFETY BRIEFING</a:t>
            </a:r>
            <a:endParaRPr lang="tr-TR" b="1" dirty="0">
              <a:solidFill>
                <a:schemeClr val="bg1"/>
              </a:solidFill>
              <a:latin typeface="Arial" panose="020B0604020202020204" pitchFamily="34" charset="0"/>
              <a:cs typeface="Arial" panose="020B0604020202020204" pitchFamily="34" charset="0"/>
            </a:endParaRPr>
          </a:p>
        </p:txBody>
      </p:sp>
      <p:grpSp>
        <p:nvGrpSpPr>
          <p:cNvPr id="6" name="Google Shape;219;p38"/>
          <p:cNvGrpSpPr/>
          <p:nvPr/>
        </p:nvGrpSpPr>
        <p:grpSpPr>
          <a:xfrm>
            <a:off x="2947535" y="933608"/>
            <a:ext cx="7156465" cy="4824922"/>
            <a:chOff x="1077725" y="1006750"/>
            <a:chExt cx="6763500" cy="2730825"/>
          </a:xfrm>
        </p:grpSpPr>
        <p:cxnSp>
          <p:nvCxnSpPr>
            <p:cNvPr id="7" name="Google Shape;220;p38"/>
            <p:cNvCxnSpPr/>
            <p:nvPr/>
          </p:nvCxnSpPr>
          <p:spPr>
            <a:xfrm>
              <a:off x="1077725" y="1006750"/>
              <a:ext cx="6763500" cy="0"/>
            </a:xfrm>
            <a:prstGeom prst="straightConnector1">
              <a:avLst/>
            </a:prstGeom>
            <a:noFill/>
            <a:ln w="19050" cap="flat" cmpd="sng">
              <a:solidFill>
                <a:schemeClr val="accent2">
                  <a:lumMod val="60000"/>
                  <a:lumOff val="40000"/>
                </a:schemeClr>
              </a:solidFill>
              <a:prstDash val="solid"/>
              <a:round/>
              <a:headEnd type="none" w="med" len="med"/>
              <a:tailEnd type="none" w="med" len="med"/>
            </a:ln>
          </p:spPr>
        </p:cxnSp>
        <p:cxnSp>
          <p:nvCxnSpPr>
            <p:cNvPr id="8" name="Google Shape;221;p38"/>
            <p:cNvCxnSpPr/>
            <p:nvPr/>
          </p:nvCxnSpPr>
          <p:spPr>
            <a:xfrm>
              <a:off x="1077725" y="3737575"/>
              <a:ext cx="6763500" cy="0"/>
            </a:xfrm>
            <a:prstGeom prst="straightConnector1">
              <a:avLst/>
            </a:prstGeom>
            <a:noFill/>
            <a:ln w="19050" cap="flat" cmpd="sng">
              <a:solidFill>
                <a:schemeClr val="accent2">
                  <a:lumMod val="60000"/>
                  <a:lumOff val="40000"/>
                </a:schemeClr>
              </a:solidFill>
              <a:prstDash val="solid"/>
              <a:round/>
              <a:headEnd type="none" w="med" len="med"/>
              <a:tailEnd type="none" w="med" len="med"/>
            </a:ln>
          </p:spPr>
        </p:cxnSp>
      </p:grpSp>
      <p:sp>
        <p:nvSpPr>
          <p:cNvPr id="9" name="Unvan 1"/>
          <p:cNvSpPr txBox="1">
            <a:spLocks/>
          </p:cNvSpPr>
          <p:nvPr/>
        </p:nvSpPr>
        <p:spPr>
          <a:xfrm>
            <a:off x="1953768" y="3858768"/>
            <a:ext cx="9144000" cy="18562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1800" b="1" dirty="0" smtClean="0">
                <a:solidFill>
                  <a:schemeClr val="bg1"/>
                </a:solidFill>
                <a:latin typeface="Arial" panose="020B0604020202020204" pitchFamily="34" charset="0"/>
                <a:cs typeface="Arial" panose="020B0604020202020204" pitchFamily="34" charset="0"/>
              </a:rPr>
              <a:t>Training </a:t>
            </a:r>
            <a:r>
              <a:rPr lang="tr-TR" sz="1800" b="1" dirty="0" err="1" smtClean="0">
                <a:solidFill>
                  <a:schemeClr val="bg1"/>
                </a:solidFill>
                <a:latin typeface="Arial" panose="020B0604020202020204" pitchFamily="34" charset="0"/>
                <a:cs typeface="Arial" panose="020B0604020202020204" pitchFamily="34" charset="0"/>
              </a:rPr>
              <a:t>Overview</a:t>
            </a:r>
            <a:endParaRPr lang="tr-TR"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646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3" name="İçerik Yer Tutucusu 2"/>
          <p:cNvSpPr>
            <a:spLocks noGrp="1"/>
          </p:cNvSpPr>
          <p:nvPr>
            <p:ph idx="1"/>
          </p:nvPr>
        </p:nvSpPr>
        <p:spPr>
          <a:xfrm>
            <a:off x="530352" y="411480"/>
            <a:ext cx="10823448" cy="5765483"/>
          </a:xfrm>
        </p:spPr>
        <p:txBody>
          <a:bodyPr>
            <a:normAutofit lnSpcReduction="10000"/>
          </a:bodyPr>
          <a:lstStyle/>
          <a:p>
            <a:pPr algn="just">
              <a:buFont typeface="Wingdings" panose="05000000000000000000" pitchFamily="2" charset="2"/>
              <a:buChar char="Ø"/>
            </a:pPr>
            <a:r>
              <a:rPr lang="en-US" sz="2600" dirty="0">
                <a:latin typeface="Arial" panose="020B0604020202020204" pitchFamily="34" charset="0"/>
                <a:cs typeface="Arial" panose="020B0604020202020204" pitchFamily="34" charset="0"/>
              </a:rPr>
              <a:t>Provide periodic reports on safety performance.</a:t>
            </a:r>
          </a:p>
          <a:p>
            <a:pPr algn="just">
              <a:buFont typeface="Wingdings" panose="05000000000000000000" pitchFamily="2" charset="2"/>
              <a:buChar char="Ø"/>
            </a:pPr>
            <a:r>
              <a:rPr lang="en-US" sz="2600" dirty="0">
                <a:latin typeface="Arial" panose="020B0604020202020204" pitchFamily="34" charset="0"/>
                <a:cs typeface="Arial" panose="020B0604020202020204" pitchFamily="34" charset="0"/>
              </a:rPr>
              <a:t>Maintain safety documentation.</a:t>
            </a:r>
          </a:p>
          <a:p>
            <a:pPr algn="just">
              <a:buFont typeface="Wingdings" panose="05000000000000000000" pitchFamily="2" charset="2"/>
              <a:buChar char="Ø"/>
            </a:pPr>
            <a:r>
              <a:rPr lang="en-US" sz="2600" dirty="0">
                <a:latin typeface="Arial" panose="020B0604020202020204" pitchFamily="34" charset="0"/>
                <a:cs typeface="Arial" panose="020B0604020202020204" pitchFamily="34" charset="0"/>
              </a:rPr>
              <a:t>Plan and organize safety training.</a:t>
            </a:r>
          </a:p>
          <a:p>
            <a:pPr algn="just">
              <a:buFont typeface="Wingdings" panose="05000000000000000000" pitchFamily="2" charset="2"/>
              <a:buChar char="Ø"/>
            </a:pPr>
            <a:r>
              <a:rPr lang="en-US" sz="2600" dirty="0">
                <a:latin typeface="Arial" panose="020B0604020202020204" pitchFamily="34" charset="0"/>
                <a:cs typeface="Arial" panose="020B0604020202020204" pitchFamily="34" charset="0"/>
              </a:rPr>
              <a:t>Provide independent advice on safety matters.</a:t>
            </a:r>
          </a:p>
          <a:p>
            <a:pPr algn="just">
              <a:buFont typeface="Wingdings" panose="05000000000000000000" pitchFamily="2" charset="2"/>
              <a:buChar char="Ø"/>
            </a:pPr>
            <a:r>
              <a:rPr lang="en-US" sz="2600" dirty="0">
                <a:latin typeface="Arial" panose="020B0604020202020204" pitchFamily="34" charset="0"/>
                <a:cs typeface="Arial" panose="020B0604020202020204" pitchFamily="34" charset="0"/>
              </a:rPr>
              <a:t>Advise Post holders and Accountable Manager on safety matters</a:t>
            </a:r>
            <a:r>
              <a:rPr lang="en-US" sz="2600" dirty="0" smtClean="0">
                <a:latin typeface="Arial" panose="020B0604020202020204" pitchFamily="34" charset="0"/>
                <a:cs typeface="Arial" panose="020B0604020202020204" pitchFamily="34" charset="0"/>
              </a:rPr>
              <a:t>.</a:t>
            </a:r>
            <a:endParaRPr lang="tr-TR" sz="26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2600" dirty="0">
                <a:latin typeface="Arial" panose="020B0604020202020204" pitchFamily="34" charset="0"/>
                <a:cs typeface="Arial" panose="020B0604020202020204" pitchFamily="34" charset="0"/>
              </a:rPr>
              <a:t>Ensure initiation and follow-up of internal occurrence / accident investigations.</a:t>
            </a:r>
          </a:p>
          <a:p>
            <a:pPr algn="just">
              <a:buFont typeface="Wingdings" panose="05000000000000000000" pitchFamily="2" charset="2"/>
              <a:buChar char="Ø"/>
            </a:pPr>
            <a:r>
              <a:rPr lang="en-US" sz="2600" dirty="0">
                <a:latin typeface="Arial" panose="020B0604020202020204" pitchFamily="34" charset="0"/>
                <a:cs typeface="Arial" panose="020B0604020202020204" pitchFamily="34" charset="0"/>
              </a:rPr>
              <a:t>Oversee hazard identification systems.</a:t>
            </a:r>
          </a:p>
          <a:p>
            <a:pPr algn="just">
              <a:buFont typeface="Wingdings" panose="05000000000000000000" pitchFamily="2" charset="2"/>
              <a:buChar char="Ø"/>
            </a:pPr>
            <a:r>
              <a:rPr lang="en-US" sz="2600" dirty="0">
                <a:latin typeface="Arial" panose="020B0604020202020204" pitchFamily="34" charset="0"/>
                <a:cs typeface="Arial" panose="020B0604020202020204" pitchFamily="34" charset="0"/>
              </a:rPr>
              <a:t>Monitor compliance of the SMS.</a:t>
            </a:r>
          </a:p>
          <a:p>
            <a:pPr algn="just">
              <a:buFont typeface="Wingdings" panose="05000000000000000000" pitchFamily="2" charset="2"/>
              <a:buChar char="Ø"/>
            </a:pPr>
            <a:r>
              <a:rPr lang="en-US" sz="2600" dirty="0">
                <a:latin typeface="Arial" panose="020B0604020202020204" pitchFamily="34" charset="0"/>
                <a:cs typeface="Arial" panose="020B0604020202020204" pitchFamily="34" charset="0"/>
              </a:rPr>
              <a:t>The decision for the acceptance of hazard levels and reactive, proactive, predictive decisions shall be decided by the SMS manager.</a:t>
            </a:r>
          </a:p>
          <a:p>
            <a:pPr algn="just">
              <a:buFont typeface="Wingdings" panose="05000000000000000000" pitchFamily="2" charset="2"/>
              <a:buChar char="Ø"/>
            </a:pPr>
            <a:r>
              <a:rPr lang="en-US" sz="2600" dirty="0">
                <a:latin typeface="Arial" panose="020B0604020202020204" pitchFamily="34" charset="0"/>
                <a:cs typeface="Arial" panose="020B0604020202020204" pitchFamily="34" charset="0"/>
              </a:rPr>
              <a:t>SMS manager accepts the risk analysis process and makes the necessary authorizations.</a:t>
            </a:r>
          </a:p>
          <a:p>
            <a:pPr>
              <a:buFont typeface="Wingdings" panose="05000000000000000000" pitchFamily="2" charset="2"/>
              <a:buChar char="Ø"/>
            </a:pPr>
            <a:endParaRPr lang="en-US" dirty="0"/>
          </a:p>
          <a:p>
            <a:endParaRPr lang="tr-TR" dirty="0"/>
          </a:p>
        </p:txBody>
      </p:sp>
    </p:spTree>
    <p:extLst>
      <p:ext uri="{BB962C8B-B14F-4D97-AF65-F5344CB8AC3E}">
        <p14:creationId xmlns:p14="http://schemas.microsoft.com/office/powerpoint/2010/main" val="3677171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838200" y="365125"/>
            <a:ext cx="10515600" cy="576707"/>
          </a:xfrm>
        </p:spPr>
        <p:txBody>
          <a:bodyPr>
            <a:normAutofit/>
          </a:bodyPr>
          <a:lstStyle/>
          <a:p>
            <a:pPr algn="ctr"/>
            <a:r>
              <a:rPr lang="tr-TR" sz="2800" b="1" dirty="0" err="1" smtClean="0">
                <a:latin typeface="Arial" panose="020B0604020202020204" pitchFamily="34" charset="0"/>
                <a:cs typeface="Arial" panose="020B0604020202020204" pitchFamily="34" charset="0"/>
              </a:rPr>
              <a:t>Duties</a:t>
            </a:r>
            <a:r>
              <a:rPr lang="tr-TR" sz="2800" b="1" dirty="0" smtClean="0">
                <a:latin typeface="Arial" panose="020B0604020202020204" pitchFamily="34" charset="0"/>
                <a:cs typeface="Arial" panose="020B0604020202020204" pitchFamily="34" charset="0"/>
              </a:rPr>
              <a:t> </a:t>
            </a:r>
            <a:r>
              <a:rPr lang="tr-TR" sz="2800" b="1" dirty="0" err="1" smtClean="0">
                <a:latin typeface="Arial" panose="020B0604020202020204" pitchFamily="34" charset="0"/>
                <a:cs typeface="Arial" panose="020B0604020202020204" pitchFamily="34" charset="0"/>
              </a:rPr>
              <a:t>and</a:t>
            </a:r>
            <a:r>
              <a:rPr lang="tr-TR" sz="2800" b="1" dirty="0" smtClean="0">
                <a:latin typeface="Arial" panose="020B0604020202020204" pitchFamily="34" charset="0"/>
                <a:cs typeface="Arial" panose="020B0604020202020204" pitchFamily="34" charset="0"/>
              </a:rPr>
              <a:t> </a:t>
            </a:r>
            <a:r>
              <a:rPr lang="tr-TR" sz="2800" b="1" dirty="0" err="1" smtClean="0">
                <a:latin typeface="Arial" panose="020B0604020202020204" pitchFamily="34" charset="0"/>
                <a:cs typeface="Arial" panose="020B0604020202020204" pitchFamily="34" charset="0"/>
              </a:rPr>
              <a:t>Responsibilities</a:t>
            </a:r>
            <a:endParaRPr lang="tr-TR" sz="2800" b="1" dirty="0"/>
          </a:p>
        </p:txBody>
      </p:sp>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3" name="İçerik Yer Tutucusu 2"/>
          <p:cNvSpPr>
            <a:spLocks noGrp="1"/>
          </p:cNvSpPr>
          <p:nvPr>
            <p:ph idx="1"/>
          </p:nvPr>
        </p:nvSpPr>
        <p:spPr>
          <a:xfrm>
            <a:off x="838200" y="1097280"/>
            <a:ext cx="10515600" cy="5079683"/>
          </a:xfrm>
        </p:spPr>
        <p:txBody>
          <a:bodyPr>
            <a:normAutofit fontScale="85000" lnSpcReduction="20000"/>
          </a:bodyPr>
          <a:lstStyle/>
          <a:p>
            <a:pPr marL="0" indent="0">
              <a:buNone/>
            </a:pPr>
            <a:r>
              <a:rPr lang="tr-TR" b="1" dirty="0">
                <a:latin typeface="Arial" panose="020B0604020202020204" pitchFamily="34" charset="0"/>
                <a:cs typeface="Arial" panose="020B0604020202020204" pitchFamily="34" charset="0"/>
              </a:rPr>
              <a:t>Manager(s</a:t>
            </a:r>
            <a:r>
              <a:rPr lang="tr-TR" b="1" dirty="0" smtClean="0">
                <a:latin typeface="Arial" panose="020B0604020202020204" pitchFamily="34" charset="0"/>
                <a:cs typeface="Arial" panose="020B0604020202020204" pitchFamily="34" charset="0"/>
              </a:rPr>
              <a:t>)</a:t>
            </a:r>
          </a:p>
          <a:p>
            <a:pPr marL="0" indent="0">
              <a:buNone/>
            </a:pPr>
            <a:r>
              <a:rPr lang="en-US" dirty="0" err="1">
                <a:latin typeface="Arial" panose="020B0604020202020204" pitchFamily="34" charset="0"/>
                <a:cs typeface="Arial" panose="020B0604020202020204" pitchFamily="34" charset="0"/>
              </a:rPr>
              <a:t>Organisation’s</a:t>
            </a:r>
            <a:r>
              <a:rPr lang="en-US" dirty="0">
                <a:latin typeface="Arial" panose="020B0604020202020204" pitchFamily="34" charset="0"/>
                <a:cs typeface="Arial" panose="020B0604020202020204" pitchFamily="34" charset="0"/>
              </a:rPr>
              <a:t> Managers are responsible for the safety of their respective areas and for supporting the Safety </a:t>
            </a:r>
            <a:r>
              <a:rPr lang="en-US" dirty="0" smtClean="0">
                <a:latin typeface="Arial" panose="020B0604020202020204" pitchFamily="34" charset="0"/>
                <a:cs typeface="Arial" panose="020B0604020202020204" pitchFamily="34" charset="0"/>
              </a:rPr>
              <a:t>Manager</a:t>
            </a:r>
            <a:r>
              <a:rPr lang="tr-TR"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managing an effective SMS and meeting the safety objectives of the organization.</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related Department Manager(s) in the company are authorized by the SMS Manager for the items listed </a:t>
            </a:r>
            <a:r>
              <a:rPr lang="en-US" dirty="0" smtClean="0">
                <a:latin typeface="Arial" panose="020B0604020202020204" pitchFamily="34" charset="0"/>
                <a:cs typeface="Arial" panose="020B0604020202020204" pitchFamily="34" charset="0"/>
              </a:rPr>
              <a:t>below.</a:t>
            </a:r>
            <a:endParaRPr lang="tr-TR"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Identifying </a:t>
            </a:r>
            <a:r>
              <a:rPr lang="en-US" dirty="0">
                <a:latin typeface="Arial" panose="020B0604020202020204" pitchFamily="34" charset="0"/>
                <a:cs typeface="Arial" panose="020B0604020202020204" pitchFamily="34" charset="0"/>
              </a:rPr>
              <a:t>hazards and conducting risk assessments,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Modifying Safety Performance Indicators and determine safety objectives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Monitoring and analyzing trends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Performing of the required corrective actions on time,</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Monitoring the concerns of the civil aviation industry in respect of safety and their perceived effect on own area.</a:t>
            </a:r>
          </a:p>
          <a:p>
            <a:pPr marL="0" indent="0">
              <a:buNone/>
            </a:pPr>
            <a:r>
              <a:rPr lang="en-US" dirty="0" smtClean="0"/>
              <a:t/>
            </a:r>
            <a:br>
              <a:rPr lang="en-US" dirty="0" smtClean="0"/>
            </a:br>
            <a:endParaRPr lang="tr-TR" dirty="0"/>
          </a:p>
        </p:txBody>
      </p:sp>
    </p:spTree>
    <p:extLst>
      <p:ext uri="{BB962C8B-B14F-4D97-AF65-F5344CB8AC3E}">
        <p14:creationId xmlns:p14="http://schemas.microsoft.com/office/powerpoint/2010/main" val="651760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838200" y="128017"/>
            <a:ext cx="10515600" cy="484631"/>
          </a:xfrm>
        </p:spPr>
        <p:txBody>
          <a:bodyPr>
            <a:normAutofit/>
          </a:bodyPr>
          <a:lstStyle/>
          <a:p>
            <a:pPr algn="ctr"/>
            <a:r>
              <a:rPr lang="tr-TR" sz="2800" b="1" dirty="0" err="1" smtClean="0">
                <a:latin typeface="Arial" panose="020B0604020202020204" pitchFamily="34" charset="0"/>
                <a:cs typeface="Arial" panose="020B0604020202020204" pitchFamily="34" charset="0"/>
              </a:rPr>
              <a:t>Duties</a:t>
            </a:r>
            <a:r>
              <a:rPr lang="tr-TR" sz="2800" b="1" dirty="0" smtClean="0">
                <a:latin typeface="Arial" panose="020B0604020202020204" pitchFamily="34" charset="0"/>
                <a:cs typeface="Arial" panose="020B0604020202020204" pitchFamily="34" charset="0"/>
              </a:rPr>
              <a:t> </a:t>
            </a:r>
            <a:r>
              <a:rPr lang="tr-TR" sz="2800" b="1" dirty="0" err="1" smtClean="0">
                <a:latin typeface="Arial" panose="020B0604020202020204" pitchFamily="34" charset="0"/>
                <a:cs typeface="Arial" panose="020B0604020202020204" pitchFamily="34" charset="0"/>
              </a:rPr>
              <a:t>and</a:t>
            </a:r>
            <a:r>
              <a:rPr lang="tr-TR" sz="2800" b="1" dirty="0" smtClean="0">
                <a:latin typeface="Arial" panose="020B0604020202020204" pitchFamily="34" charset="0"/>
                <a:cs typeface="Arial" panose="020B0604020202020204" pitchFamily="34" charset="0"/>
              </a:rPr>
              <a:t> </a:t>
            </a:r>
            <a:r>
              <a:rPr lang="tr-TR" sz="2800" b="1" dirty="0" err="1" smtClean="0">
                <a:latin typeface="Arial" panose="020B0604020202020204" pitchFamily="34" charset="0"/>
                <a:cs typeface="Arial" panose="020B0604020202020204" pitchFamily="34" charset="0"/>
              </a:rPr>
              <a:t>Responsibilities</a:t>
            </a:r>
            <a:endParaRPr lang="tr-TR" sz="2800" b="1" dirty="0"/>
          </a:p>
        </p:txBody>
      </p:sp>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3" name="İçerik Yer Tutucusu 2"/>
          <p:cNvSpPr>
            <a:spLocks noGrp="1"/>
          </p:cNvSpPr>
          <p:nvPr>
            <p:ph idx="1"/>
          </p:nvPr>
        </p:nvSpPr>
        <p:spPr>
          <a:xfrm>
            <a:off x="612648" y="740665"/>
            <a:ext cx="11137392" cy="5221223"/>
          </a:xfrm>
        </p:spPr>
        <p:txBody>
          <a:bodyPr>
            <a:normAutofit fontScale="92500" lnSpcReduction="10000"/>
          </a:bodyPr>
          <a:lstStyle/>
          <a:p>
            <a:pPr marL="0" indent="0">
              <a:buNone/>
            </a:pPr>
            <a:r>
              <a:rPr lang="tr-TR" b="1" dirty="0" err="1" smtClean="0"/>
              <a:t>Personnel</a:t>
            </a:r>
            <a:endParaRPr lang="tr-TR" b="1" dirty="0" smtClean="0"/>
          </a:p>
          <a:p>
            <a:pPr marL="0" indent="0">
              <a:buNone/>
            </a:pPr>
            <a:r>
              <a:rPr lang="en-US" sz="2600" dirty="0">
                <a:latin typeface="Arial" panose="020B0604020202020204" pitchFamily="34" charset="0"/>
                <a:cs typeface="Arial" panose="020B0604020202020204" pitchFamily="34" charset="0"/>
              </a:rPr>
              <a:t>All personnel are responsible for working safely and maintaining a safe work environment. Personnel are required </a:t>
            </a:r>
            <a:r>
              <a:rPr lang="en-US" sz="2600" dirty="0" smtClean="0">
                <a:latin typeface="Arial" panose="020B0604020202020204" pitchFamily="34" charset="0"/>
                <a:cs typeface="Arial" panose="020B0604020202020204" pitchFamily="34" charset="0"/>
              </a:rPr>
              <a:t>to</a:t>
            </a:r>
            <a:r>
              <a:rPr lang="tr-TR"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conduct </a:t>
            </a:r>
            <a:r>
              <a:rPr lang="en-US" sz="2600" dirty="0">
                <a:latin typeface="Arial" panose="020B0604020202020204" pitchFamily="34" charset="0"/>
                <a:cs typeface="Arial" panose="020B0604020202020204" pitchFamily="34" charset="0"/>
              </a:rPr>
              <a:t>themselves in a manner that is consistent with the company safety rules and policies. To fulfil this </a:t>
            </a:r>
            <a:r>
              <a:rPr lang="en-US" sz="2600" dirty="0" smtClean="0">
                <a:latin typeface="Arial" panose="020B0604020202020204" pitchFamily="34" charset="0"/>
                <a:cs typeface="Arial" panose="020B0604020202020204" pitchFamily="34" charset="0"/>
              </a:rPr>
              <a:t>requirement,</a:t>
            </a:r>
            <a:r>
              <a:rPr lang="tr-TR"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each </a:t>
            </a:r>
            <a:r>
              <a:rPr lang="en-US" sz="2600" dirty="0">
                <a:latin typeface="Arial" panose="020B0604020202020204" pitchFamily="34" charset="0"/>
                <a:cs typeface="Arial" panose="020B0604020202020204" pitchFamily="34" charset="0"/>
              </a:rPr>
              <a:t>individual </a:t>
            </a:r>
            <a:r>
              <a:rPr lang="en-US" sz="2600" dirty="0" smtClean="0">
                <a:latin typeface="Arial" panose="020B0604020202020204" pitchFamily="34" charset="0"/>
                <a:cs typeface="Arial" panose="020B0604020202020204" pitchFamily="34" charset="0"/>
              </a:rPr>
              <a:t>must:</a:t>
            </a:r>
            <a:endParaRPr lang="tr-TR" sz="2600" dirty="0">
              <a:latin typeface="Arial" panose="020B0604020202020204" pitchFamily="34" charset="0"/>
              <a:cs typeface="Arial" panose="020B0604020202020204" pitchFamily="34" charset="0"/>
            </a:endParaRPr>
          </a:p>
          <a:p>
            <a:pPr>
              <a:buFont typeface="Wingdings" panose="05000000000000000000" pitchFamily="2" charset="2"/>
              <a:buChar char="Ø"/>
            </a:pPr>
            <a:r>
              <a:rPr lang="tr-TR" sz="2600" dirty="0">
                <a:latin typeface="Arial" panose="020B0604020202020204" pitchFamily="34" charset="0"/>
                <a:cs typeface="Arial" panose="020B0604020202020204" pitchFamily="34" charset="0"/>
              </a:rPr>
              <a:t>A</a:t>
            </a:r>
            <a:r>
              <a:rPr lang="en-US" sz="2600" dirty="0" err="1" smtClean="0">
                <a:latin typeface="Arial" panose="020B0604020202020204" pitchFamily="34" charset="0"/>
                <a:cs typeface="Arial" panose="020B0604020202020204" pitchFamily="34" charset="0"/>
              </a:rPr>
              <a:t>ttend</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all required meetings and training </a:t>
            </a:r>
            <a:r>
              <a:rPr lang="en-US" sz="2600" dirty="0" smtClean="0">
                <a:latin typeface="Arial" panose="020B0604020202020204" pitchFamily="34" charset="0"/>
                <a:cs typeface="Arial" panose="020B0604020202020204" pitchFamily="34" charset="0"/>
              </a:rPr>
              <a:t>programs</a:t>
            </a:r>
            <a:endParaRPr lang="tr-TR" sz="2600" dirty="0">
              <a:latin typeface="Arial" panose="020B0604020202020204" pitchFamily="34" charset="0"/>
              <a:cs typeface="Arial" panose="020B0604020202020204" pitchFamily="34" charset="0"/>
            </a:endParaRPr>
          </a:p>
          <a:p>
            <a:pPr>
              <a:buFont typeface="Wingdings" panose="05000000000000000000" pitchFamily="2" charset="2"/>
              <a:buChar char="Ø"/>
            </a:pPr>
            <a:r>
              <a:rPr lang="tr-TR" sz="2600" dirty="0">
                <a:latin typeface="Arial" panose="020B0604020202020204" pitchFamily="34" charset="0"/>
                <a:cs typeface="Arial" panose="020B0604020202020204" pitchFamily="34" charset="0"/>
              </a:rPr>
              <a:t>R</a:t>
            </a:r>
            <a:r>
              <a:rPr lang="en-US" sz="2600" dirty="0" err="1" smtClean="0">
                <a:latin typeface="Arial" panose="020B0604020202020204" pitchFamily="34" charset="0"/>
                <a:cs typeface="Arial" panose="020B0604020202020204" pitchFamily="34" charset="0"/>
              </a:rPr>
              <a:t>eview</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applicable safety and related </a:t>
            </a:r>
            <a:r>
              <a:rPr lang="en-US" sz="2600" dirty="0" smtClean="0">
                <a:latin typeface="Arial" panose="020B0604020202020204" pitchFamily="34" charset="0"/>
                <a:cs typeface="Arial" panose="020B0604020202020204" pitchFamily="34" charset="0"/>
              </a:rPr>
              <a:t>regulations</a:t>
            </a:r>
            <a:endParaRPr lang="tr-TR" sz="2600" dirty="0">
              <a:latin typeface="Arial" panose="020B0604020202020204" pitchFamily="34" charset="0"/>
              <a:cs typeface="Arial" panose="020B0604020202020204" pitchFamily="34" charset="0"/>
            </a:endParaRPr>
          </a:p>
          <a:p>
            <a:pPr>
              <a:buFont typeface="Wingdings" panose="05000000000000000000" pitchFamily="2" charset="2"/>
              <a:buChar char="Ø"/>
            </a:pPr>
            <a:r>
              <a:rPr lang="tr-TR" sz="2600" dirty="0">
                <a:latin typeface="Arial" panose="020B0604020202020204" pitchFamily="34" charset="0"/>
                <a:cs typeface="Arial" panose="020B0604020202020204" pitchFamily="34" charset="0"/>
              </a:rPr>
              <a:t>R</a:t>
            </a:r>
            <a:r>
              <a:rPr lang="en-US" sz="2600" dirty="0" err="1" smtClean="0">
                <a:latin typeface="Arial" panose="020B0604020202020204" pitchFamily="34" charset="0"/>
                <a:cs typeface="Arial" panose="020B0604020202020204" pitchFamily="34" charset="0"/>
              </a:rPr>
              <a:t>eview</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and comment on company safety rules and </a:t>
            </a:r>
            <a:r>
              <a:rPr lang="en-US" sz="2600" dirty="0" smtClean="0">
                <a:latin typeface="Arial" panose="020B0604020202020204" pitchFamily="34" charset="0"/>
                <a:cs typeface="Arial" panose="020B0604020202020204" pitchFamily="34" charset="0"/>
              </a:rPr>
              <a:t>policies</a:t>
            </a:r>
            <a:endParaRPr lang="tr-TR" sz="2600" dirty="0">
              <a:latin typeface="Arial" panose="020B0604020202020204" pitchFamily="34" charset="0"/>
              <a:cs typeface="Arial" panose="020B0604020202020204" pitchFamily="34" charset="0"/>
            </a:endParaRPr>
          </a:p>
          <a:p>
            <a:pPr>
              <a:buFont typeface="Wingdings" panose="05000000000000000000" pitchFamily="2" charset="2"/>
              <a:buChar char="Ø"/>
            </a:pPr>
            <a:r>
              <a:rPr lang="tr-TR" sz="2600" dirty="0">
                <a:latin typeface="Arial" panose="020B0604020202020204" pitchFamily="34" charset="0"/>
                <a:cs typeface="Arial" panose="020B0604020202020204" pitchFamily="34" charset="0"/>
              </a:rPr>
              <a:t>R</a:t>
            </a:r>
            <a:r>
              <a:rPr lang="en-US" sz="2600" dirty="0" err="1" smtClean="0">
                <a:latin typeface="Arial" panose="020B0604020202020204" pitchFamily="34" charset="0"/>
                <a:cs typeface="Arial" panose="020B0604020202020204" pitchFamily="34" charset="0"/>
              </a:rPr>
              <a:t>egularly</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inspect daily work / operations </a:t>
            </a:r>
            <a:r>
              <a:rPr lang="en-US" sz="2600" dirty="0" smtClean="0">
                <a:latin typeface="Arial" panose="020B0604020202020204" pitchFamily="34" charset="0"/>
                <a:cs typeface="Arial" panose="020B0604020202020204" pitchFamily="34" charset="0"/>
              </a:rPr>
              <a:t>area</a:t>
            </a:r>
            <a:endParaRPr lang="tr-TR" sz="2600" dirty="0">
              <a:latin typeface="Arial" panose="020B0604020202020204" pitchFamily="34" charset="0"/>
              <a:cs typeface="Arial" panose="020B0604020202020204" pitchFamily="34" charset="0"/>
            </a:endParaRPr>
          </a:p>
          <a:p>
            <a:pPr>
              <a:buFont typeface="Wingdings" panose="05000000000000000000" pitchFamily="2" charset="2"/>
              <a:buChar char="Ø"/>
            </a:pPr>
            <a:r>
              <a:rPr lang="tr-TR" sz="2600" dirty="0" smtClean="0">
                <a:latin typeface="Arial" panose="020B0604020202020204" pitchFamily="34" charset="0"/>
                <a:cs typeface="Arial" panose="020B0604020202020204" pitchFamily="34" charset="0"/>
              </a:rPr>
              <a:t>T</a:t>
            </a:r>
            <a:r>
              <a:rPr lang="en-US" sz="2600" dirty="0" err="1" smtClean="0">
                <a:latin typeface="Arial" panose="020B0604020202020204" pitchFamily="34" charset="0"/>
                <a:cs typeface="Arial" panose="020B0604020202020204" pitchFamily="34" charset="0"/>
              </a:rPr>
              <a:t>ake</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positive steps to avoid unsafe work </a:t>
            </a:r>
            <a:r>
              <a:rPr lang="en-US" sz="2600" dirty="0" smtClean="0">
                <a:latin typeface="Arial" panose="020B0604020202020204" pitchFamily="34" charset="0"/>
                <a:cs typeface="Arial" panose="020B0604020202020204" pitchFamily="34" charset="0"/>
              </a:rPr>
              <a:t>conditions</a:t>
            </a:r>
            <a:endParaRPr lang="tr-TR" sz="2600" dirty="0">
              <a:latin typeface="Arial" panose="020B0604020202020204" pitchFamily="34" charset="0"/>
              <a:cs typeface="Arial" panose="020B0604020202020204" pitchFamily="34" charset="0"/>
            </a:endParaRPr>
          </a:p>
          <a:p>
            <a:pPr>
              <a:buFont typeface="Wingdings" panose="05000000000000000000" pitchFamily="2" charset="2"/>
              <a:buChar char="Ø"/>
            </a:pPr>
            <a:r>
              <a:rPr lang="tr-TR" sz="2600" dirty="0">
                <a:latin typeface="Arial" panose="020B0604020202020204" pitchFamily="34" charset="0"/>
                <a:cs typeface="Arial" panose="020B0604020202020204" pitchFamily="34" charset="0"/>
              </a:rPr>
              <a:t>C</a:t>
            </a:r>
            <a:r>
              <a:rPr lang="en-US" sz="2600" dirty="0" err="1" smtClean="0">
                <a:latin typeface="Arial" panose="020B0604020202020204" pitchFamily="34" charset="0"/>
                <a:cs typeface="Arial" panose="020B0604020202020204" pitchFamily="34" charset="0"/>
              </a:rPr>
              <a:t>orrect</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unsafe work conditions </a:t>
            </a:r>
            <a:r>
              <a:rPr lang="en-US" sz="2600" dirty="0" smtClean="0">
                <a:latin typeface="Arial" panose="020B0604020202020204" pitchFamily="34" charset="0"/>
                <a:cs typeface="Arial" panose="020B0604020202020204" pitchFamily="34" charset="0"/>
              </a:rPr>
              <a:t>promptly</a:t>
            </a:r>
            <a:endParaRPr lang="tr-TR" sz="2600" dirty="0">
              <a:latin typeface="Arial" panose="020B0604020202020204" pitchFamily="34" charset="0"/>
              <a:cs typeface="Arial" panose="020B0604020202020204" pitchFamily="34" charset="0"/>
            </a:endParaRPr>
          </a:p>
          <a:p>
            <a:pPr>
              <a:buFont typeface="Wingdings" panose="05000000000000000000" pitchFamily="2" charset="2"/>
              <a:buChar char="Ø"/>
            </a:pPr>
            <a:r>
              <a:rPr lang="tr-TR" sz="2600" dirty="0">
                <a:latin typeface="Arial" panose="020B0604020202020204" pitchFamily="34" charset="0"/>
                <a:cs typeface="Arial" panose="020B0604020202020204" pitchFamily="34" charset="0"/>
              </a:rPr>
              <a:t>R</a:t>
            </a:r>
            <a:r>
              <a:rPr lang="en-US" sz="2600" dirty="0" err="1" smtClean="0">
                <a:latin typeface="Arial" panose="020B0604020202020204" pitchFamily="34" charset="0"/>
                <a:cs typeface="Arial" panose="020B0604020202020204" pitchFamily="34" charset="0"/>
              </a:rPr>
              <a:t>eport</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when a hazard, unsafe act or condition is </a:t>
            </a:r>
            <a:r>
              <a:rPr lang="en-US" sz="2600" dirty="0" smtClean="0">
                <a:latin typeface="Arial" panose="020B0604020202020204" pitchFamily="34" charset="0"/>
                <a:cs typeface="Arial" panose="020B0604020202020204" pitchFamily="34" charset="0"/>
              </a:rPr>
              <a:t>observed</a:t>
            </a:r>
            <a:endParaRPr lang="tr-TR" sz="2600" dirty="0">
              <a:latin typeface="Arial" panose="020B0604020202020204" pitchFamily="34" charset="0"/>
              <a:cs typeface="Arial" panose="020B0604020202020204" pitchFamily="34" charset="0"/>
            </a:endParaRPr>
          </a:p>
          <a:p>
            <a:pPr>
              <a:buFont typeface="Wingdings" panose="05000000000000000000" pitchFamily="2" charset="2"/>
              <a:buChar char="Ø"/>
            </a:pPr>
            <a:r>
              <a:rPr lang="tr-TR" sz="2600" dirty="0">
                <a:latin typeface="Arial" panose="020B0604020202020204" pitchFamily="34" charset="0"/>
                <a:cs typeface="Arial" panose="020B0604020202020204" pitchFamily="34" charset="0"/>
              </a:rPr>
              <a:t>R</a:t>
            </a:r>
            <a:r>
              <a:rPr lang="en-US" sz="2600" dirty="0" err="1" smtClean="0">
                <a:latin typeface="Arial" panose="020B0604020202020204" pitchFamily="34" charset="0"/>
                <a:cs typeface="Arial" panose="020B0604020202020204" pitchFamily="34" charset="0"/>
              </a:rPr>
              <a:t>eport</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all accidents, incidents, injuries or near misses are realized</a:t>
            </a:r>
            <a:endParaRPr lang="tr-T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8094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838200" y="365125"/>
            <a:ext cx="10515600" cy="988187"/>
          </a:xfrm>
        </p:spPr>
        <p:txBody>
          <a:bodyPr>
            <a:normAutofit/>
          </a:bodyPr>
          <a:lstStyle/>
          <a:p>
            <a:r>
              <a:rPr lang="tr-TR" sz="2800" b="1" dirty="0" err="1">
                <a:latin typeface="Arial" panose="020B0604020202020204" pitchFamily="34" charset="0"/>
                <a:cs typeface="Arial" panose="020B0604020202020204" pitchFamily="34" charset="0"/>
              </a:rPr>
              <a:t>Safety</a:t>
            </a:r>
            <a:r>
              <a:rPr lang="tr-TR" sz="2800" b="1" dirty="0">
                <a:latin typeface="Arial" panose="020B0604020202020204" pitchFamily="34" charset="0"/>
                <a:cs typeface="Arial" panose="020B0604020202020204" pitchFamily="34" charset="0"/>
              </a:rPr>
              <a:t> </a:t>
            </a:r>
            <a:r>
              <a:rPr lang="tr-TR" sz="2800" b="1" dirty="0" err="1">
                <a:latin typeface="Arial" panose="020B0604020202020204" pitchFamily="34" charset="0"/>
                <a:cs typeface="Arial" panose="020B0604020202020204" pitchFamily="34" charset="0"/>
              </a:rPr>
              <a:t>Review</a:t>
            </a:r>
            <a:r>
              <a:rPr lang="tr-TR" sz="2800" b="1" dirty="0">
                <a:latin typeface="Arial" panose="020B0604020202020204" pitchFamily="34" charset="0"/>
                <a:cs typeface="Arial" panose="020B0604020202020204" pitchFamily="34" charset="0"/>
              </a:rPr>
              <a:t> Board (SRB)</a:t>
            </a:r>
          </a:p>
        </p:txBody>
      </p:sp>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3" name="İçerik Yer Tutucusu 2"/>
          <p:cNvSpPr>
            <a:spLocks noGrp="1"/>
          </p:cNvSpPr>
          <p:nvPr>
            <p:ph idx="1"/>
          </p:nvPr>
        </p:nvSpPr>
        <p:spPr>
          <a:xfrm>
            <a:off x="838200" y="1492231"/>
            <a:ext cx="10515600" cy="3749040"/>
          </a:xfrm>
        </p:spPr>
        <p:txBody>
          <a:bodyPr>
            <a:normAutofit/>
          </a:bodyPr>
          <a:lstStyle/>
          <a:p>
            <a:pPr algn="just"/>
            <a:r>
              <a:rPr lang="en-US" sz="2400" dirty="0">
                <a:latin typeface="Arial" panose="020B0604020202020204" pitchFamily="34" charset="0"/>
                <a:cs typeface="Arial" panose="020B0604020202020204" pitchFamily="34" charset="0"/>
              </a:rPr>
              <a:t>The safety review board in </a:t>
            </a:r>
            <a:r>
              <a:rPr lang="en-US" sz="2400" dirty="0" smtClean="0">
                <a:latin typeface="Arial" panose="020B0604020202020204" pitchFamily="34" charset="0"/>
                <a:cs typeface="Arial" panose="020B0604020202020204" pitchFamily="34" charset="0"/>
              </a:rPr>
              <a:t>G</a:t>
            </a:r>
            <a:r>
              <a:rPr lang="tr-TR" sz="2400" dirty="0" err="1" smtClean="0">
                <a:latin typeface="Arial" panose="020B0604020202020204" pitchFamily="34" charset="0"/>
                <a:cs typeface="Arial" panose="020B0604020202020204" pitchFamily="34" charset="0"/>
              </a:rPr>
              <a:t>enel</a:t>
            </a:r>
            <a:r>
              <a:rPr lang="en-US" sz="2400" dirty="0" smtClean="0">
                <a:latin typeface="Arial" panose="020B0604020202020204" pitchFamily="34" charset="0"/>
                <a:cs typeface="Arial" panose="020B0604020202020204" pitchFamily="34" charset="0"/>
              </a:rPr>
              <a:t> H</a:t>
            </a:r>
            <a:r>
              <a:rPr lang="tr-TR" sz="2400" dirty="0" err="1" smtClean="0">
                <a:latin typeface="Arial" panose="020B0604020202020204" pitchFamily="34" charset="0"/>
                <a:cs typeface="Arial" panose="020B0604020202020204" pitchFamily="34" charset="0"/>
              </a:rPr>
              <a:t>avacılık</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a committee that considers strategic safety functions. The board is chaired by the accountable </a:t>
            </a:r>
            <a:r>
              <a:rPr lang="en-US" sz="2400" dirty="0" smtClean="0">
                <a:latin typeface="Arial" panose="020B0604020202020204" pitchFamily="34" charset="0"/>
                <a:cs typeface="Arial" panose="020B0604020202020204" pitchFamily="34" charset="0"/>
              </a:rPr>
              <a:t>manager</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and </a:t>
            </a:r>
            <a:r>
              <a:rPr lang="en-US" sz="2400" dirty="0">
                <a:latin typeface="Arial" panose="020B0604020202020204" pitchFamily="34" charset="0"/>
                <a:cs typeface="Arial" panose="020B0604020202020204" pitchFamily="34" charset="0"/>
              </a:rPr>
              <a:t>is composed of at least Safety Manager, Flight Ops Manager, Ground Ops Manager, Training Manager, Security </a:t>
            </a:r>
            <a:r>
              <a:rPr lang="en-US" sz="2400" dirty="0" smtClean="0">
                <a:latin typeface="Arial" panose="020B0604020202020204" pitchFamily="34" charset="0"/>
                <a:cs typeface="Arial" panose="020B0604020202020204" pitchFamily="34" charset="0"/>
              </a:rPr>
              <a:t>Manager</a:t>
            </a:r>
            <a:r>
              <a:rPr lang="tr-TR" sz="2400" dirty="0" smtClean="0">
                <a:latin typeface="Arial" panose="020B0604020202020204" pitchFamily="34" charset="0"/>
                <a:cs typeface="Arial" panose="020B0604020202020204" pitchFamily="34" charset="0"/>
              </a:rPr>
              <a:t>, </a:t>
            </a:r>
            <a:r>
              <a:rPr lang="tr-TR" sz="2400" dirty="0" err="1" smtClean="0">
                <a:latin typeface="Arial" panose="020B0604020202020204" pitchFamily="34" charset="0"/>
                <a:cs typeface="Arial" panose="020B0604020202020204" pitchFamily="34" charset="0"/>
              </a:rPr>
              <a:t>Compliance</a:t>
            </a:r>
            <a:r>
              <a:rPr lang="tr-TR" sz="2400" dirty="0" smtClean="0">
                <a:latin typeface="Arial" panose="020B0604020202020204" pitchFamily="34" charset="0"/>
                <a:cs typeface="Arial" panose="020B0604020202020204" pitchFamily="34" charset="0"/>
              </a:rPr>
              <a:t> </a:t>
            </a:r>
            <a:r>
              <a:rPr lang="tr-TR" sz="2400" dirty="0" err="1" smtClean="0">
                <a:latin typeface="Arial" panose="020B0604020202020204" pitchFamily="34" charset="0"/>
                <a:cs typeface="Arial" panose="020B0604020202020204" pitchFamily="34" charset="0"/>
              </a:rPr>
              <a:t>Monitoring</a:t>
            </a:r>
            <a:r>
              <a:rPr lang="tr-TR" sz="2400" dirty="0" smtClean="0">
                <a:latin typeface="Arial" panose="020B0604020202020204" pitchFamily="34" charset="0"/>
                <a:cs typeface="Arial" panose="020B0604020202020204" pitchFamily="34" charset="0"/>
              </a:rPr>
              <a:t> Manager </a:t>
            </a:r>
            <a:r>
              <a:rPr lang="tr-TR" sz="2400" dirty="0" err="1" smtClean="0">
                <a:latin typeface="Arial" panose="020B0604020202020204" pitchFamily="34" charset="0"/>
                <a:cs typeface="Arial" panose="020B0604020202020204" pitchFamily="34" charset="0"/>
              </a:rPr>
              <a:t>and</a:t>
            </a:r>
            <a:r>
              <a:rPr lang="en-US" sz="2400" dirty="0" smtClean="0">
                <a:latin typeface="Arial" panose="020B0604020202020204" pitchFamily="34" charset="0"/>
                <a:cs typeface="Arial" panose="020B0604020202020204" pitchFamily="34" charset="0"/>
              </a:rPr>
              <a:t> Continuous</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Airworthiness </a:t>
            </a:r>
            <a:r>
              <a:rPr lang="en-US" sz="2400" dirty="0">
                <a:latin typeface="Arial" panose="020B0604020202020204" pitchFamily="34" charset="0"/>
                <a:cs typeface="Arial" panose="020B0604020202020204" pitchFamily="34" charset="0"/>
              </a:rPr>
              <a:t>Manager. The safety review board ensures that appropriate resources are allocated to achieve the established safety performance of </a:t>
            </a:r>
            <a:r>
              <a:rPr lang="en-US" sz="2400" dirty="0" smtClean="0">
                <a:latin typeface="Arial" panose="020B0604020202020204" pitchFamily="34" charset="0"/>
                <a:cs typeface="Arial" panose="020B0604020202020204" pitchFamily="34" charset="0"/>
              </a:rPr>
              <a:t>the</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company </a:t>
            </a:r>
            <a:r>
              <a:rPr lang="en-US" sz="2400" dirty="0">
                <a:latin typeface="Arial" panose="020B0604020202020204" pitchFamily="34" charset="0"/>
                <a:cs typeface="Arial" panose="020B0604020202020204" pitchFamily="34" charset="0"/>
              </a:rPr>
              <a:t>and provide strategic direction to the safety action group. SRB convention can </a:t>
            </a:r>
            <a:r>
              <a:rPr lang="en-US" sz="2400" dirty="0" smtClean="0">
                <a:latin typeface="Arial" panose="020B0604020202020204" pitchFamily="34" charset="0"/>
                <a:cs typeface="Arial" panose="020B0604020202020204" pitchFamily="34" charset="0"/>
              </a:rPr>
              <a:t>be</a:t>
            </a:r>
            <a:r>
              <a:rPr lang="tr-TR"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performed </a:t>
            </a:r>
            <a:r>
              <a:rPr lang="en-US" sz="2400" dirty="0">
                <a:latin typeface="Arial" panose="020B0604020202020204" pitchFamily="34" charset="0"/>
                <a:cs typeface="Arial" panose="020B0604020202020204" pitchFamily="34" charset="0"/>
              </a:rPr>
              <a:t>when the absence of one manager. But if </a:t>
            </a:r>
            <a:r>
              <a:rPr lang="en-US" sz="2400" dirty="0" smtClean="0">
                <a:latin typeface="Arial" panose="020B0604020202020204" pitchFamily="34" charset="0"/>
                <a:cs typeface="Arial" panose="020B0604020202020204" pitchFamily="34" charset="0"/>
              </a:rPr>
              <a:t>two,</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SRB </a:t>
            </a:r>
            <a:r>
              <a:rPr lang="en-US" sz="2400" dirty="0">
                <a:latin typeface="Arial" panose="020B0604020202020204" pitchFamily="34" charset="0"/>
                <a:cs typeface="Arial" panose="020B0604020202020204" pitchFamily="34" charset="0"/>
              </a:rPr>
              <a:t>convention is postponed; and the absent manager should be present at the next convention.</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313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6" name="Unvan 1"/>
          <p:cNvSpPr>
            <a:spLocks noGrp="1"/>
          </p:cNvSpPr>
          <p:nvPr>
            <p:ph idx="1"/>
          </p:nvPr>
        </p:nvSpPr>
        <p:spPr>
          <a:xfrm>
            <a:off x="411480" y="347663"/>
            <a:ext cx="10942320" cy="5157025"/>
          </a:xfrm>
        </p:spPr>
        <p:txBody>
          <a:bodyPr>
            <a:normAutofit fontScale="92500"/>
          </a:bodyPr>
          <a:lstStyle/>
          <a:p>
            <a:pPr marL="0" indent="0">
              <a:buNone/>
            </a:pPr>
            <a:r>
              <a:rPr lang="en-US" b="1" dirty="0"/>
              <a:t>Duties and responsibilities of the Safety Review Board</a:t>
            </a:r>
            <a:r>
              <a:rPr lang="en-US" b="1" dirty="0" smtClean="0"/>
              <a:t>:</a:t>
            </a:r>
            <a:endParaRPr lang="tr-TR" b="1" dirty="0" smtClean="0"/>
          </a:p>
          <a:p>
            <a:pPr marL="514350" indent="-514350" algn="just">
              <a:buFont typeface="+mj-lt"/>
              <a:buAutoNum type="arabicPeriod"/>
            </a:pPr>
            <a:r>
              <a:rPr lang="en-US" sz="2400" dirty="0" smtClean="0">
                <a:latin typeface="Arial" panose="020B0604020202020204" pitchFamily="34" charset="0"/>
                <a:cs typeface="Arial" panose="020B0604020202020204" pitchFamily="34" charset="0"/>
              </a:rPr>
              <a:t>Monitoring </a:t>
            </a:r>
            <a:r>
              <a:rPr lang="en-US" sz="2400" dirty="0">
                <a:latin typeface="Arial" panose="020B0604020202020204" pitchFamily="34" charset="0"/>
                <a:cs typeface="Arial" panose="020B0604020202020204" pitchFamily="34" charset="0"/>
              </a:rPr>
              <a:t>the effectiveness of the SMS implementation plan,</a:t>
            </a:r>
          </a:p>
          <a:p>
            <a:pPr marL="514350" indent="-514350" algn="just">
              <a:buFont typeface="+mj-lt"/>
              <a:buAutoNum type="arabicPeriod"/>
            </a:pPr>
            <a:r>
              <a:rPr lang="en-US" sz="2400" dirty="0" smtClean="0">
                <a:latin typeface="Arial" panose="020B0604020202020204" pitchFamily="34" charset="0"/>
                <a:cs typeface="Arial" panose="020B0604020202020204" pitchFamily="34" charset="0"/>
              </a:rPr>
              <a:t>Timely </a:t>
            </a:r>
            <a:r>
              <a:rPr lang="en-US" sz="2400" dirty="0">
                <a:latin typeface="Arial" panose="020B0604020202020204" pitchFamily="34" charset="0"/>
                <a:cs typeface="Arial" panose="020B0604020202020204" pitchFamily="34" charset="0"/>
              </a:rPr>
              <a:t>monitoring of necessary corrective actions that have been performed;</a:t>
            </a:r>
          </a:p>
          <a:p>
            <a:pPr marL="514350" indent="-514350" algn="just">
              <a:buFont typeface="+mj-lt"/>
              <a:buAutoNum type="arabicPeriod"/>
            </a:pPr>
            <a:r>
              <a:rPr lang="en-US" sz="2400" dirty="0" smtClean="0">
                <a:latin typeface="Arial" panose="020B0604020202020204" pitchFamily="34" charset="0"/>
                <a:cs typeface="Arial" panose="020B0604020202020204" pitchFamily="34" charset="0"/>
              </a:rPr>
              <a:t>Monitoring </a:t>
            </a:r>
            <a:r>
              <a:rPr lang="en-US" sz="2400" dirty="0">
                <a:latin typeface="Arial" panose="020B0604020202020204" pitchFamily="34" charset="0"/>
                <a:cs typeface="Arial" panose="020B0604020202020204" pitchFamily="34" charset="0"/>
              </a:rPr>
              <a:t>safety performance against the safety policy and objectives and safety performance indicators (SPI). Develop strategy against </a:t>
            </a:r>
            <a:r>
              <a:rPr lang="en-US" sz="2400" dirty="0" smtClean="0">
                <a:latin typeface="Arial" panose="020B0604020202020204" pitchFamily="34" charset="0"/>
                <a:cs typeface="Arial" panose="020B0604020202020204" pitchFamily="34" charset="0"/>
              </a:rPr>
              <a:t>any</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unsafe </a:t>
            </a:r>
            <a:r>
              <a:rPr lang="en-US" sz="2400" dirty="0">
                <a:latin typeface="Arial" panose="020B0604020202020204" pitchFamily="34" charset="0"/>
                <a:cs typeface="Arial" panose="020B0604020202020204" pitchFamily="34" charset="0"/>
              </a:rPr>
              <a:t>trends indicated by SPIs.</a:t>
            </a:r>
          </a:p>
          <a:p>
            <a:pPr marL="514350" indent="-514350" algn="just">
              <a:buFont typeface="+mj-lt"/>
              <a:buAutoNum type="arabicPeriod"/>
            </a:pPr>
            <a:r>
              <a:rPr lang="en-US" sz="2400" dirty="0" smtClean="0">
                <a:latin typeface="Arial" panose="020B0604020202020204" pitchFamily="34" charset="0"/>
                <a:cs typeface="Arial" panose="020B0604020202020204" pitchFamily="34" charset="0"/>
              </a:rPr>
              <a:t>Monitoring </a:t>
            </a:r>
            <a:r>
              <a:rPr lang="en-US" sz="2400" dirty="0">
                <a:latin typeface="Arial" panose="020B0604020202020204" pitchFamily="34" charset="0"/>
                <a:cs typeface="Arial" panose="020B0604020202020204" pitchFamily="34" charset="0"/>
              </a:rPr>
              <a:t>the efficiency of Safety Management Process that supports safety management priority that has been declared as a major process </a:t>
            </a:r>
            <a:r>
              <a:rPr lang="en-US" sz="2400" dirty="0" smtClean="0">
                <a:latin typeface="Arial" panose="020B0604020202020204" pitchFamily="34" charset="0"/>
                <a:cs typeface="Arial" panose="020B0604020202020204" pitchFamily="34" charset="0"/>
              </a:rPr>
              <a:t>of</a:t>
            </a:r>
            <a:r>
              <a:rPr lang="tr-TR" sz="2400" dirty="0" smtClean="0">
                <a:latin typeface="Arial" panose="020B0604020202020204" pitchFamily="34" charset="0"/>
                <a:cs typeface="Arial" panose="020B0604020202020204" pitchFamily="34" charset="0"/>
              </a:rPr>
              <a:t> </a:t>
            </a:r>
            <a:r>
              <a:rPr lang="tr-TR" sz="2400" dirty="0" err="1" smtClean="0">
                <a:latin typeface="Arial" panose="020B0604020202020204" pitchFamily="34" charset="0"/>
                <a:cs typeface="Arial" panose="020B0604020202020204" pitchFamily="34" charset="0"/>
              </a:rPr>
              <a:t>the</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Enterprise;</a:t>
            </a:r>
          </a:p>
          <a:p>
            <a:pPr marL="514350" indent="-514350" algn="just">
              <a:buFont typeface="+mj-lt"/>
              <a:buAutoNum type="arabicPeriod"/>
            </a:pPr>
            <a:r>
              <a:rPr lang="en-US" sz="2400" dirty="0" smtClean="0">
                <a:latin typeface="Arial" panose="020B0604020202020204" pitchFamily="34" charset="0"/>
                <a:cs typeface="Arial" panose="020B0604020202020204" pitchFamily="34" charset="0"/>
              </a:rPr>
              <a:t>Monitoring </a:t>
            </a:r>
            <a:r>
              <a:rPr lang="en-US" sz="2400" dirty="0">
                <a:latin typeface="Arial" panose="020B0604020202020204" pitchFamily="34" charset="0"/>
                <a:cs typeface="Arial" panose="020B0604020202020204" pitchFamily="34" charset="0"/>
              </a:rPr>
              <a:t>the effectiveness of the safety supervision of contracted operations;</a:t>
            </a:r>
          </a:p>
          <a:p>
            <a:pPr marL="514350" indent="-514350" algn="just">
              <a:buFont typeface="+mj-lt"/>
              <a:buAutoNum type="arabicPeriod"/>
            </a:pPr>
            <a:r>
              <a:rPr lang="en-US" sz="2400" dirty="0" smtClean="0">
                <a:latin typeface="Arial" panose="020B0604020202020204" pitchFamily="34" charset="0"/>
                <a:cs typeface="Arial" panose="020B0604020202020204" pitchFamily="34" charset="0"/>
              </a:rPr>
              <a:t>Providing </a:t>
            </a:r>
            <a:r>
              <a:rPr lang="en-US" sz="2400" dirty="0">
                <a:latin typeface="Arial" panose="020B0604020202020204" pitchFamily="34" charset="0"/>
                <a:cs typeface="Arial" panose="020B0604020202020204" pitchFamily="34" charset="0"/>
              </a:rPr>
              <a:t>necessary sources in order to reach to safety performance over legislation </a:t>
            </a:r>
            <a:r>
              <a:rPr lang="en-US" sz="2400" dirty="0" smtClean="0">
                <a:latin typeface="Arial" panose="020B0604020202020204" pitchFamily="34" charset="0"/>
                <a:cs typeface="Arial" panose="020B0604020202020204" pitchFamily="34" charset="0"/>
              </a:rPr>
              <a:t>requirements;</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Giving </a:t>
            </a:r>
            <a:r>
              <a:rPr lang="en-US" sz="2400" dirty="0">
                <a:latin typeface="Arial" panose="020B0604020202020204" pitchFamily="34" charset="0"/>
                <a:cs typeface="Arial" panose="020B0604020202020204" pitchFamily="34" charset="0"/>
              </a:rPr>
              <a:t>strategic instructions to Safety Action Group</a:t>
            </a:r>
          </a:p>
          <a:p>
            <a:pPr algn="just"/>
            <a:r>
              <a:rPr lang="en-US" sz="2400" dirty="0">
                <a:latin typeface="Arial" panose="020B0604020202020204" pitchFamily="34" charset="0"/>
                <a:cs typeface="Arial" panose="020B0604020202020204" pitchFamily="34" charset="0"/>
              </a:rPr>
              <a:t>Safety Review Board meets at regular intervals with the relevant personnel participation two times in a year at least.</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109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838200" y="365125"/>
            <a:ext cx="10515600" cy="485267"/>
          </a:xfrm>
        </p:spPr>
        <p:txBody>
          <a:bodyPr>
            <a:normAutofit/>
          </a:bodyPr>
          <a:lstStyle/>
          <a:p>
            <a:r>
              <a:rPr lang="tr-TR" sz="2800" b="1" dirty="0" err="1">
                <a:latin typeface="Arial" panose="020B0604020202020204" pitchFamily="34" charset="0"/>
                <a:cs typeface="Arial" panose="020B0604020202020204" pitchFamily="34" charset="0"/>
              </a:rPr>
              <a:t>Safety</a:t>
            </a:r>
            <a:r>
              <a:rPr lang="tr-TR" sz="2800" b="1" dirty="0">
                <a:latin typeface="Arial" panose="020B0604020202020204" pitchFamily="34" charset="0"/>
                <a:cs typeface="Arial" panose="020B0604020202020204" pitchFamily="34" charset="0"/>
              </a:rPr>
              <a:t> Action </a:t>
            </a:r>
            <a:r>
              <a:rPr lang="tr-TR" sz="2800" b="1" dirty="0" err="1">
                <a:latin typeface="Arial" panose="020B0604020202020204" pitchFamily="34" charset="0"/>
                <a:cs typeface="Arial" panose="020B0604020202020204" pitchFamily="34" charset="0"/>
              </a:rPr>
              <a:t>Group</a:t>
            </a:r>
            <a:r>
              <a:rPr lang="tr-TR" sz="2800" b="1" dirty="0">
                <a:latin typeface="Arial" panose="020B0604020202020204" pitchFamily="34" charset="0"/>
                <a:cs typeface="Arial" panose="020B0604020202020204" pitchFamily="34" charset="0"/>
              </a:rPr>
              <a:t> (SAG)</a:t>
            </a:r>
          </a:p>
        </p:txBody>
      </p:sp>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3" name="İçerik Yer Tutucusu 2"/>
          <p:cNvSpPr>
            <a:spLocks noGrp="1"/>
          </p:cNvSpPr>
          <p:nvPr>
            <p:ph idx="1"/>
          </p:nvPr>
        </p:nvSpPr>
        <p:spPr>
          <a:xfrm>
            <a:off x="603504" y="1563625"/>
            <a:ext cx="10954512" cy="3447287"/>
          </a:xfrm>
        </p:spPr>
        <p:txBody>
          <a:bodyPr>
            <a:normAutofit/>
          </a:bodyPr>
          <a:lstStyle/>
          <a:p>
            <a:pPr algn="just"/>
            <a:r>
              <a:rPr lang="en-US" sz="2400" dirty="0">
                <a:latin typeface="Arial" panose="020B0604020202020204" pitchFamily="34" charset="0"/>
                <a:cs typeface="Arial" panose="020B0604020202020204" pitchFamily="34" charset="0"/>
              </a:rPr>
              <a:t>The safety action group is established and reports to and takes strategic direction from the safety review board. It is comprised of </a:t>
            </a:r>
            <a:r>
              <a:rPr lang="en-US" sz="2400" dirty="0" smtClean="0">
                <a:latin typeface="Arial" panose="020B0604020202020204" pitchFamily="34" charset="0"/>
                <a:cs typeface="Arial" panose="020B0604020202020204" pitchFamily="34" charset="0"/>
              </a:rPr>
              <a:t>managers,</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supervisors</a:t>
            </a:r>
            <a:r>
              <a:rPr lang="en-US" sz="2400" dirty="0">
                <a:latin typeface="Arial" panose="020B0604020202020204" pitchFamily="34" charset="0"/>
                <a:cs typeface="Arial" panose="020B0604020202020204" pitchFamily="34" charset="0"/>
              </a:rPr>
              <a:t>, and staff picked from operational areas when required. The safety action group will review resolve differences in safety </a:t>
            </a:r>
            <a:r>
              <a:rPr lang="en-US" sz="2400" dirty="0" smtClean="0">
                <a:latin typeface="Arial" panose="020B0604020202020204" pitchFamily="34" charset="0"/>
                <a:cs typeface="Arial" panose="020B0604020202020204" pitchFamily="34" charset="0"/>
              </a:rPr>
              <a:t>recommendations,</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evaluate </a:t>
            </a:r>
            <a:r>
              <a:rPr lang="en-US" sz="2400" dirty="0">
                <a:latin typeface="Arial" panose="020B0604020202020204" pitchFamily="34" charset="0"/>
                <a:cs typeface="Arial" panose="020B0604020202020204" pitchFamily="34" charset="0"/>
              </a:rPr>
              <a:t>the effectiveness of previous safety recommendations, and promote safety awareness in their areas of responsibility. </a:t>
            </a:r>
            <a:r>
              <a:rPr lang="en-US" sz="2400" dirty="0" err="1">
                <a:latin typeface="Arial" panose="020B0604020202020204" pitchFamily="34" charset="0"/>
                <a:cs typeface="Arial" panose="020B0604020202020204" pitchFamily="34" charset="0"/>
              </a:rPr>
              <a:t>Postholders</a:t>
            </a:r>
            <a:r>
              <a:rPr lang="en-US" sz="2400" dirty="0">
                <a:latin typeface="Arial" panose="020B0604020202020204" pitchFamily="34" charset="0"/>
                <a:cs typeface="Arial" panose="020B0604020202020204" pitchFamily="34" charset="0"/>
              </a:rPr>
              <a:t> and </a:t>
            </a:r>
            <a:r>
              <a:rPr lang="en-US" sz="2400" dirty="0" smtClean="0">
                <a:latin typeface="Arial" panose="020B0604020202020204" pitchFamily="34" charset="0"/>
                <a:cs typeface="Arial" panose="020B0604020202020204" pitchFamily="34" charset="0"/>
              </a:rPr>
              <a:t>ADEP</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Coordinator </a:t>
            </a:r>
            <a:r>
              <a:rPr lang="en-US" sz="2400" dirty="0">
                <a:latin typeface="Arial" panose="020B0604020202020204" pitchFamily="34" charset="0"/>
                <a:cs typeface="Arial" panose="020B0604020202020204" pitchFamily="34" charset="0"/>
              </a:rPr>
              <a:t>are natural members of Safety Action Group. Operational staff may </a:t>
            </a:r>
            <a:r>
              <a:rPr lang="en-US" sz="2400" dirty="0" smtClean="0">
                <a:latin typeface="Arial" panose="020B0604020202020204" pitchFamily="34" charset="0"/>
                <a:cs typeface="Arial" panose="020B0604020202020204" pitchFamily="34" charset="0"/>
              </a:rPr>
              <a:t>be</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particularly </a:t>
            </a:r>
            <a:r>
              <a:rPr lang="en-US" sz="2400" dirty="0">
                <a:latin typeface="Arial" panose="020B0604020202020204" pitchFamily="34" charset="0"/>
                <a:cs typeface="Arial" panose="020B0604020202020204" pitchFamily="34" charset="0"/>
              </a:rPr>
              <a:t>invited to SAG conventions. Moreover, SAG </a:t>
            </a:r>
            <a:r>
              <a:rPr lang="en-US" sz="2400" dirty="0" smtClean="0">
                <a:latin typeface="Arial" panose="020B0604020202020204" pitchFamily="34" charset="0"/>
                <a:cs typeface="Arial" panose="020B0604020202020204" pitchFamily="34" charset="0"/>
              </a:rPr>
              <a:t>conventions</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are </a:t>
            </a:r>
            <a:r>
              <a:rPr lang="en-US" sz="2400" dirty="0">
                <a:latin typeface="Arial" panose="020B0604020202020204" pitchFamily="34" charset="0"/>
                <a:cs typeface="Arial" panose="020B0604020202020204" pitchFamily="34" charset="0"/>
              </a:rPr>
              <a:t>open to staff, whoever wants to watch and express ideas.</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7964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3" name="İçerik Yer Tutucusu 2"/>
          <p:cNvSpPr>
            <a:spLocks noGrp="1"/>
          </p:cNvSpPr>
          <p:nvPr>
            <p:ph idx="1"/>
          </p:nvPr>
        </p:nvSpPr>
        <p:spPr>
          <a:xfrm>
            <a:off x="704088" y="429768"/>
            <a:ext cx="10649712" cy="5747195"/>
          </a:xfrm>
        </p:spPr>
        <p:txBody>
          <a:bodyPr>
            <a:normAutofit/>
          </a:bodyPr>
          <a:lstStyle/>
          <a:p>
            <a:pPr marL="0" indent="0">
              <a:buNone/>
            </a:pPr>
            <a:r>
              <a:rPr lang="en-US" b="1" dirty="0"/>
              <a:t>Duties and responsibilities of the Safety Action Group:</a:t>
            </a:r>
          </a:p>
          <a:p>
            <a:pPr marL="514350" indent="-514350">
              <a:buFont typeface="+mj-lt"/>
              <a:buAutoNum type="arabicPeriod"/>
            </a:pPr>
            <a:r>
              <a:rPr lang="en-US" sz="2400" dirty="0" smtClean="0">
                <a:latin typeface="Arial" panose="020B0604020202020204" pitchFamily="34" charset="0"/>
                <a:cs typeface="Arial" panose="020B0604020202020204" pitchFamily="34" charset="0"/>
              </a:rPr>
              <a:t>Examine </a:t>
            </a:r>
            <a:r>
              <a:rPr lang="en-US" sz="2400" dirty="0">
                <a:latin typeface="Arial" panose="020B0604020202020204" pitchFamily="34" charset="0"/>
                <a:cs typeface="Arial" panose="020B0604020202020204" pitchFamily="34" charset="0"/>
              </a:rPr>
              <a:t>the latest reports, make risk evaluation, discuss the barriers and define the </a:t>
            </a:r>
            <a:r>
              <a:rPr lang="en-US" sz="2400" dirty="0" err="1">
                <a:latin typeface="Arial" panose="020B0604020202020204" pitchFamily="34" charset="0"/>
                <a:cs typeface="Arial" panose="020B0604020202020204" pitchFamily="34" charset="0"/>
              </a:rPr>
              <a:t>responsibles</a:t>
            </a:r>
            <a:r>
              <a:rPr lang="en-US" sz="2400" dirty="0">
                <a:latin typeface="Arial" panose="020B0604020202020204" pitchFamily="34" charset="0"/>
                <a:cs typeface="Arial" panose="020B0604020202020204" pitchFamily="34" charset="0"/>
              </a:rPr>
              <a:t> for mitigation.</a:t>
            </a:r>
          </a:p>
          <a:p>
            <a:pPr marL="514350" indent="-514350">
              <a:buFont typeface="+mj-lt"/>
              <a:buAutoNum type="arabicPeriod"/>
            </a:pPr>
            <a:r>
              <a:rPr lang="en-US" sz="2400" dirty="0" smtClean="0">
                <a:latin typeface="Arial" panose="020B0604020202020204" pitchFamily="34" charset="0"/>
                <a:cs typeface="Arial" panose="020B0604020202020204" pitchFamily="34" charset="0"/>
              </a:rPr>
              <a:t>Oversees </a:t>
            </a:r>
            <a:r>
              <a:rPr lang="en-US" sz="2400" dirty="0">
                <a:latin typeface="Arial" panose="020B0604020202020204" pitchFamily="34" charset="0"/>
                <a:cs typeface="Arial" panose="020B0604020202020204" pitchFamily="34" charset="0"/>
              </a:rPr>
              <a:t>and monitors operational safety performance within the functional areas and ensures that hazard identification and safety </a:t>
            </a:r>
            <a:r>
              <a:rPr lang="en-US" sz="2400" dirty="0" smtClean="0">
                <a:latin typeface="Arial" panose="020B0604020202020204" pitchFamily="34" charset="0"/>
                <a:cs typeface="Arial" panose="020B0604020202020204" pitchFamily="34" charset="0"/>
              </a:rPr>
              <a:t>risk</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management </a:t>
            </a:r>
            <a:r>
              <a:rPr lang="en-US" sz="2400" dirty="0">
                <a:latin typeface="Arial" panose="020B0604020202020204" pitchFamily="34" charset="0"/>
                <a:cs typeface="Arial" panose="020B0604020202020204" pitchFamily="34" charset="0"/>
              </a:rPr>
              <a:t>are carried out as appropriate, with staff involvement as necessary to build up safety awareness;</a:t>
            </a:r>
          </a:p>
          <a:p>
            <a:pPr marL="514350" indent="-514350">
              <a:buFont typeface="+mj-lt"/>
              <a:buAutoNum type="arabicPeriod"/>
            </a:pPr>
            <a:r>
              <a:rPr lang="en-US" sz="2400" dirty="0" smtClean="0">
                <a:latin typeface="Arial" panose="020B0604020202020204" pitchFamily="34" charset="0"/>
                <a:cs typeface="Arial" panose="020B0604020202020204" pitchFamily="34" charset="0"/>
              </a:rPr>
              <a:t>Coordinates </a:t>
            </a:r>
            <a:r>
              <a:rPr lang="en-US" sz="2400" dirty="0">
                <a:latin typeface="Arial" panose="020B0604020202020204" pitchFamily="34" charset="0"/>
                <a:cs typeface="Arial" panose="020B0604020202020204" pitchFamily="34" charset="0"/>
              </a:rPr>
              <a:t>the resolution of mitigation strategies for the identified consequences of hazards and ensures that satisfactory arrangements exist </a:t>
            </a:r>
            <a:r>
              <a:rPr lang="en-US" sz="2400" dirty="0" smtClean="0">
                <a:latin typeface="Arial" panose="020B0604020202020204" pitchFamily="34" charset="0"/>
                <a:cs typeface="Arial" panose="020B0604020202020204" pitchFamily="34" charset="0"/>
              </a:rPr>
              <a:t>for</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safety </a:t>
            </a:r>
            <a:r>
              <a:rPr lang="en-US" sz="2400" dirty="0">
                <a:latin typeface="Arial" panose="020B0604020202020204" pitchFamily="34" charset="0"/>
                <a:cs typeface="Arial" panose="020B0604020202020204" pitchFamily="34" charset="0"/>
              </a:rPr>
              <a:t>data capture and employee feedback. Feedback can be provided to someone via inviting her/him to the SAG convention.</a:t>
            </a:r>
          </a:p>
          <a:p>
            <a:pPr marL="514350" indent="-514350">
              <a:buFont typeface="+mj-lt"/>
              <a:buAutoNum type="arabicPeriod"/>
            </a:pPr>
            <a:r>
              <a:rPr lang="en-US" sz="2400" dirty="0" smtClean="0">
                <a:latin typeface="Arial" panose="020B0604020202020204" pitchFamily="34" charset="0"/>
                <a:cs typeface="Arial" panose="020B0604020202020204" pitchFamily="34" charset="0"/>
              </a:rPr>
              <a:t>Assesses </a:t>
            </a:r>
            <a:r>
              <a:rPr lang="en-US" sz="2400" dirty="0">
                <a:latin typeface="Arial" panose="020B0604020202020204" pitchFamily="34" charset="0"/>
                <a:cs typeface="Arial" panose="020B0604020202020204" pitchFamily="34" charset="0"/>
              </a:rPr>
              <a:t>the impact of operational changes on </a:t>
            </a:r>
            <a:r>
              <a:rPr lang="en-US" sz="2400" dirty="0" smtClean="0">
                <a:latin typeface="Arial" panose="020B0604020202020204" pitchFamily="34" charset="0"/>
                <a:cs typeface="Arial" panose="020B0604020202020204" pitchFamily="34" charset="0"/>
              </a:rPr>
              <a:t>safety</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072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6" name="Unvan 1"/>
          <p:cNvSpPr>
            <a:spLocks noGrp="1"/>
          </p:cNvSpPr>
          <p:nvPr>
            <p:ph idx="1"/>
          </p:nvPr>
        </p:nvSpPr>
        <p:spPr>
          <a:xfrm>
            <a:off x="581406" y="833482"/>
            <a:ext cx="10829925" cy="4407789"/>
          </a:xfrm>
        </p:spPr>
        <p:txBody>
          <a:bodyPr>
            <a:normAutofit/>
          </a:bodyPr>
          <a:lstStyle/>
          <a:p>
            <a:pPr marL="0" indent="0">
              <a:buNone/>
            </a:pPr>
            <a:r>
              <a:rPr lang="tr-TR" sz="2400" dirty="0" smtClean="0">
                <a:latin typeface="Arial" panose="020B0604020202020204" pitchFamily="34" charset="0"/>
                <a:cs typeface="Arial" panose="020B0604020202020204" pitchFamily="34" charset="0"/>
              </a:rPr>
              <a:t>5.    </a:t>
            </a:r>
            <a:r>
              <a:rPr lang="en-US" sz="2400" dirty="0" smtClean="0">
                <a:latin typeface="Arial" panose="020B0604020202020204" pitchFamily="34" charset="0"/>
                <a:cs typeface="Arial" panose="020B0604020202020204" pitchFamily="34" charset="0"/>
              </a:rPr>
              <a:t>Coordinates </a:t>
            </a:r>
            <a:r>
              <a:rPr lang="en-US" sz="2400" dirty="0">
                <a:latin typeface="Arial" panose="020B0604020202020204" pitchFamily="34" charset="0"/>
                <a:cs typeface="Arial" panose="020B0604020202020204" pitchFamily="34" charset="0"/>
              </a:rPr>
              <a:t>and ensures the implementation of corrective action plans in agreed time scale and convenes meetings or briefings as necessary </a:t>
            </a:r>
            <a:r>
              <a:rPr lang="en-US" sz="2400" dirty="0" smtClean="0">
                <a:latin typeface="Arial" panose="020B0604020202020204" pitchFamily="34" charset="0"/>
                <a:cs typeface="Arial" panose="020B0604020202020204" pitchFamily="34" charset="0"/>
              </a:rPr>
              <a:t>to</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ensure </a:t>
            </a:r>
            <a:r>
              <a:rPr lang="en-US" sz="2400" dirty="0">
                <a:latin typeface="Arial" panose="020B0604020202020204" pitchFamily="34" charset="0"/>
                <a:cs typeface="Arial" panose="020B0604020202020204" pitchFamily="34" charset="0"/>
              </a:rPr>
              <a:t>that ample opportunities are available for all employees to participate fully in management for safety;</a:t>
            </a:r>
          </a:p>
          <a:p>
            <a:pPr marL="0" indent="0">
              <a:buNone/>
            </a:pPr>
            <a:r>
              <a:rPr lang="tr-TR" sz="2400" dirty="0" smtClean="0">
                <a:latin typeface="Arial" panose="020B0604020202020204" pitchFamily="34" charset="0"/>
                <a:cs typeface="Arial" panose="020B0604020202020204" pitchFamily="34" charset="0"/>
              </a:rPr>
              <a:t>6.    </a:t>
            </a:r>
            <a:r>
              <a:rPr lang="en-US" sz="2400" dirty="0" smtClean="0">
                <a:latin typeface="Arial" panose="020B0604020202020204" pitchFamily="34" charset="0"/>
                <a:cs typeface="Arial" panose="020B0604020202020204" pitchFamily="34" charset="0"/>
              </a:rPr>
              <a:t>Reviews </a:t>
            </a:r>
            <a:r>
              <a:rPr lang="en-US" sz="2400" dirty="0">
                <a:latin typeface="Arial" panose="020B0604020202020204" pitchFamily="34" charset="0"/>
                <a:cs typeface="Arial" panose="020B0604020202020204" pitchFamily="34" charset="0"/>
              </a:rPr>
              <a:t>the effectiveness of previous safety recommendations; and</a:t>
            </a:r>
          </a:p>
          <a:p>
            <a:pPr marL="0" indent="0">
              <a:buNone/>
            </a:pPr>
            <a:r>
              <a:rPr lang="tr-TR" sz="2400" dirty="0" smtClean="0">
                <a:latin typeface="Arial" panose="020B0604020202020204" pitchFamily="34" charset="0"/>
                <a:cs typeface="Arial" panose="020B0604020202020204" pitchFamily="34" charset="0"/>
              </a:rPr>
              <a:t>7.    </a:t>
            </a:r>
            <a:r>
              <a:rPr lang="en-US" sz="2400" dirty="0" smtClean="0">
                <a:latin typeface="Arial" panose="020B0604020202020204" pitchFamily="34" charset="0"/>
                <a:cs typeface="Arial" panose="020B0604020202020204" pitchFamily="34" charset="0"/>
              </a:rPr>
              <a:t>Oversees </a:t>
            </a:r>
            <a:r>
              <a:rPr lang="en-US" sz="2400" dirty="0">
                <a:latin typeface="Arial" panose="020B0604020202020204" pitchFamily="34" charset="0"/>
                <a:cs typeface="Arial" panose="020B0604020202020204" pitchFamily="34" charset="0"/>
              </a:rPr>
              <a:t>safety promotion and ensures that appropriate safety, emergency and technical training of personnel is carried out that meets </a:t>
            </a:r>
            <a:r>
              <a:rPr lang="en-US" sz="2400" dirty="0" smtClean="0">
                <a:latin typeface="Arial" panose="020B0604020202020204" pitchFamily="34" charset="0"/>
                <a:cs typeface="Arial" panose="020B0604020202020204" pitchFamily="34" charset="0"/>
              </a:rPr>
              <a:t>or</a:t>
            </a:r>
            <a:r>
              <a:rPr lang="tr-TR" sz="2400" dirty="0" smtClean="0">
                <a:latin typeface="Arial" panose="020B0604020202020204" pitchFamily="34" charset="0"/>
                <a:cs typeface="Arial" panose="020B0604020202020204" pitchFamily="34" charset="0"/>
              </a:rPr>
              <a:t> </a:t>
            </a:r>
            <a:r>
              <a:rPr lang="tr-TR" sz="2400" dirty="0" err="1" smtClean="0">
                <a:latin typeface="Arial" panose="020B0604020202020204" pitchFamily="34" charset="0"/>
                <a:cs typeface="Arial" panose="020B0604020202020204" pitchFamily="34" charset="0"/>
              </a:rPr>
              <a:t>exceeds</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minimum </a:t>
            </a:r>
            <a:r>
              <a:rPr lang="tr-TR" sz="2400" dirty="0" err="1">
                <a:latin typeface="Arial" panose="020B0604020202020204" pitchFamily="34" charset="0"/>
                <a:cs typeface="Arial" panose="020B0604020202020204" pitchFamily="34" charset="0"/>
              </a:rPr>
              <a:t>regulatory</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requirements</a:t>
            </a:r>
            <a:r>
              <a:rPr lang="tr-TR" sz="2400" dirty="0">
                <a:latin typeface="Arial" panose="020B0604020202020204" pitchFamily="34" charset="0"/>
                <a:cs typeface="Arial" panose="020B0604020202020204" pitchFamily="34" charset="0"/>
              </a:rPr>
              <a:t>.</a:t>
            </a:r>
          </a:p>
          <a:p>
            <a:pPr marL="0" indent="0">
              <a:buNone/>
            </a:pPr>
            <a:r>
              <a:rPr lang="tr-TR" sz="2400" dirty="0" smtClean="0">
                <a:latin typeface="Arial" panose="020B0604020202020204" pitchFamily="34" charset="0"/>
                <a:cs typeface="Arial" panose="020B0604020202020204" pitchFamily="34" charset="0"/>
              </a:rPr>
              <a:t>8.    </a:t>
            </a:r>
            <a:r>
              <a:rPr lang="en-US" sz="2400" dirty="0" smtClean="0">
                <a:latin typeface="Arial" panose="020B0604020202020204" pitchFamily="34" charset="0"/>
                <a:cs typeface="Arial" panose="020B0604020202020204" pitchFamily="34" charset="0"/>
              </a:rPr>
              <a:t>Reviews </a:t>
            </a:r>
            <a:r>
              <a:rPr lang="en-US" sz="2400" dirty="0">
                <a:latin typeface="Arial" panose="020B0604020202020204" pitchFamily="34" charset="0"/>
                <a:cs typeface="Arial" panose="020B0604020202020204" pitchFamily="34" charset="0"/>
              </a:rPr>
              <a:t>the </a:t>
            </a:r>
            <a:r>
              <a:rPr lang="tr-TR" sz="2400" dirty="0" smtClean="0">
                <a:latin typeface="Arial" panose="020B0604020202020204" pitchFamily="34" charset="0"/>
                <a:cs typeface="Arial" panose="020B0604020202020204" pitchFamily="34" charset="0"/>
              </a:rPr>
              <a:t>ERP</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decide on revisions of </a:t>
            </a:r>
            <a:r>
              <a:rPr lang="tr-TR" sz="2400" dirty="0" smtClean="0">
                <a:latin typeface="Arial" panose="020B0604020202020204" pitchFamily="34" charset="0"/>
                <a:cs typeface="Arial" panose="020B0604020202020204" pitchFamily="34" charset="0"/>
              </a:rPr>
              <a:t>ERP</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0" indent="0">
              <a:buNone/>
            </a:pPr>
            <a:r>
              <a:rPr lang="tr-TR" sz="2400" dirty="0" smtClean="0">
                <a:latin typeface="Arial" panose="020B0604020202020204" pitchFamily="34" charset="0"/>
                <a:cs typeface="Arial" panose="020B0604020202020204" pitchFamily="34" charset="0"/>
              </a:rPr>
              <a:t>9.    </a:t>
            </a:r>
            <a:r>
              <a:rPr lang="en-US" sz="2400" dirty="0" smtClean="0">
                <a:latin typeface="Arial" panose="020B0604020202020204" pitchFamily="34" charset="0"/>
                <a:cs typeface="Arial" panose="020B0604020202020204" pitchFamily="34" charset="0"/>
              </a:rPr>
              <a:t>Safety </a:t>
            </a:r>
            <a:r>
              <a:rPr lang="en-US" sz="2400" dirty="0">
                <a:latin typeface="Arial" panose="020B0604020202020204" pitchFamily="34" charset="0"/>
                <a:cs typeface="Arial" panose="020B0604020202020204" pitchFamily="34" charset="0"/>
              </a:rPr>
              <a:t>Action Group meets at regular intervals with the relevant personnel participation four times in a year at least.</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0241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838200" y="365125"/>
            <a:ext cx="10515600" cy="695579"/>
          </a:xfrm>
        </p:spPr>
        <p:txBody>
          <a:bodyPr>
            <a:normAutofit/>
          </a:bodyPr>
          <a:lstStyle/>
          <a:p>
            <a:r>
              <a:rPr lang="tr-TR" sz="2800" b="1" dirty="0" err="1">
                <a:latin typeface="Arial" panose="020B0604020202020204" pitchFamily="34" charset="0"/>
                <a:cs typeface="Arial" panose="020B0604020202020204" pitchFamily="34" charset="0"/>
              </a:rPr>
              <a:t>Emergency</a:t>
            </a:r>
            <a:r>
              <a:rPr lang="tr-TR" sz="2800" b="1" dirty="0">
                <a:latin typeface="Arial" panose="020B0604020202020204" pitchFamily="34" charset="0"/>
                <a:cs typeface="Arial" panose="020B0604020202020204" pitchFamily="34" charset="0"/>
              </a:rPr>
              <a:t> </a:t>
            </a:r>
            <a:r>
              <a:rPr lang="tr-TR" sz="2800" b="1" dirty="0" err="1">
                <a:latin typeface="Arial" panose="020B0604020202020204" pitchFamily="34" charset="0"/>
                <a:cs typeface="Arial" panose="020B0604020202020204" pitchFamily="34" charset="0"/>
              </a:rPr>
              <a:t>Response</a:t>
            </a:r>
            <a:r>
              <a:rPr lang="tr-TR" sz="2800" b="1" dirty="0">
                <a:latin typeface="Arial" panose="020B0604020202020204" pitchFamily="34" charset="0"/>
                <a:cs typeface="Arial" panose="020B0604020202020204" pitchFamily="34" charset="0"/>
              </a:rPr>
              <a:t> Planning</a:t>
            </a:r>
          </a:p>
        </p:txBody>
      </p:sp>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3" name="İçerik Yer Tutucusu 2"/>
          <p:cNvSpPr>
            <a:spLocks noGrp="1"/>
          </p:cNvSpPr>
          <p:nvPr>
            <p:ph idx="1"/>
          </p:nvPr>
        </p:nvSpPr>
        <p:spPr>
          <a:xfrm>
            <a:off x="728472" y="1748263"/>
            <a:ext cx="10515600" cy="3493008"/>
          </a:xfrm>
        </p:spPr>
        <p:txBody>
          <a:bodyPr>
            <a:normAutofit/>
          </a:bodyPr>
          <a:lstStyle/>
          <a:p>
            <a:pPr algn="just"/>
            <a:r>
              <a:rPr lang="en-US" dirty="0">
                <a:latin typeface="Arial" panose="020B0604020202020204" pitchFamily="34" charset="0"/>
                <a:cs typeface="Arial" panose="020B0604020202020204" pitchFamily="34" charset="0"/>
              </a:rPr>
              <a:t>The Safety Manager is responsible for assuring that all personnel are trained to </a:t>
            </a:r>
            <a:r>
              <a:rPr lang="en-US" dirty="0" smtClean="0">
                <a:latin typeface="Arial" panose="020B0604020202020204" pitchFamily="34" charset="0"/>
                <a:cs typeface="Arial" panose="020B0604020202020204" pitchFamily="34" charset="0"/>
              </a:rPr>
              <a:t>handle</a:t>
            </a:r>
            <a:r>
              <a:rPr lang="tr-TR"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organization </a:t>
            </a:r>
            <a:r>
              <a:rPr lang="en-US" dirty="0">
                <a:latin typeface="Arial" panose="020B0604020202020204" pitchFamily="34" charset="0"/>
                <a:cs typeface="Arial" panose="020B0604020202020204" pitchFamily="34" charset="0"/>
              </a:rPr>
              <a:t>emergencies based on their role in the organization. An annual exercise of the response plans shall be conducted at least annually </a:t>
            </a:r>
            <a:r>
              <a:rPr lang="en-US" dirty="0" smtClean="0">
                <a:latin typeface="Arial" panose="020B0604020202020204" pitchFamily="34" charset="0"/>
                <a:cs typeface="Arial" panose="020B0604020202020204" pitchFamily="34" charset="0"/>
              </a:rPr>
              <a:t>to</a:t>
            </a:r>
            <a:r>
              <a:rPr lang="tr-TR"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ensure </a:t>
            </a:r>
            <a:r>
              <a:rPr lang="en-US" dirty="0">
                <a:latin typeface="Arial" panose="020B0604020202020204" pitchFamily="34" charset="0"/>
                <a:cs typeface="Arial" panose="020B0604020202020204" pitchFamily="34" charset="0"/>
              </a:rPr>
              <a:t>employees are competent. Scenario of this exercise should be included by </a:t>
            </a:r>
            <a:r>
              <a:rPr lang="tr-TR" dirty="0" smtClean="0">
                <a:latin typeface="Arial" panose="020B0604020202020204" pitchFamily="34" charset="0"/>
                <a:cs typeface="Arial" panose="020B0604020202020204" pitchFamily="34" charset="0"/>
              </a:rPr>
              <a:t>ERP</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must be suitable to nature of the operation type </a:t>
            </a:r>
            <a:r>
              <a:rPr lang="en-US" dirty="0" smtClean="0">
                <a:latin typeface="Arial" panose="020B0604020202020204" pitchFamily="34" charset="0"/>
                <a:cs typeface="Arial" panose="020B0604020202020204" pitchFamily="34" charset="0"/>
              </a:rPr>
              <a:t>of</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company</a:t>
            </a:r>
            <a:r>
              <a:rPr lang="tr-TR" dirty="0" smtClean="0">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102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6" name="Unvan 1"/>
          <p:cNvSpPr>
            <a:spLocks noGrp="1"/>
          </p:cNvSpPr>
          <p:nvPr>
            <p:ph idx="1"/>
          </p:nvPr>
        </p:nvSpPr>
        <p:spPr>
          <a:xfrm>
            <a:off x="838200" y="1014857"/>
            <a:ext cx="10515600" cy="4462399"/>
          </a:xfrm>
        </p:spPr>
        <p:txBody>
          <a:bodyPr>
            <a:normAutofit/>
          </a:bodyPr>
          <a:lstStyle/>
          <a:p>
            <a:pPr algn="just"/>
            <a:r>
              <a:rPr lang="en-US" sz="2200" dirty="0" smtClean="0">
                <a:latin typeface="Arial" panose="020B0604020202020204" pitchFamily="34" charset="0"/>
                <a:cs typeface="Arial" panose="020B0604020202020204" pitchFamily="34" charset="0"/>
              </a:rPr>
              <a:t>The Emergency Response Plan will be reviewed by SAG or ERP Coordinator or Safety Manager from time to time as necessary, but not later than every</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three months to ensure that it accurately reflects the organizational</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changing and changing of key personnel and will be revised accordingly.</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On the other hand, The Emergency Response Plan should be coordinated</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between </a:t>
            </a:r>
            <a:r>
              <a:rPr lang="en-US" sz="2200" dirty="0" err="1" smtClean="0">
                <a:latin typeface="Arial" panose="020B0604020202020204" pitchFamily="34" charset="0"/>
                <a:cs typeface="Arial" panose="020B0604020202020204" pitchFamily="34" charset="0"/>
              </a:rPr>
              <a:t>Genel</a:t>
            </a:r>
            <a:r>
              <a:rPr lang="en-US" sz="2200" dirty="0" smtClean="0">
                <a:latin typeface="Arial" panose="020B0604020202020204" pitchFamily="34" charset="0"/>
                <a:cs typeface="Arial" panose="020B0604020202020204" pitchFamily="34" charset="0"/>
              </a:rPr>
              <a:t> </a:t>
            </a:r>
            <a:r>
              <a:rPr lang="en-US" sz="2200" dirty="0" err="1" smtClean="0">
                <a:latin typeface="Arial" panose="020B0604020202020204" pitchFamily="34" charset="0"/>
                <a:cs typeface="Arial" panose="020B0604020202020204" pitchFamily="34" charset="0"/>
              </a:rPr>
              <a:t>Havacilik</a:t>
            </a:r>
            <a:r>
              <a:rPr lang="en-US" sz="2200" dirty="0" smtClean="0">
                <a:latin typeface="Arial" panose="020B0604020202020204" pitchFamily="34" charset="0"/>
                <a:cs typeface="Arial" panose="020B0604020202020204" pitchFamily="34" charset="0"/>
              </a:rPr>
              <a:t> A.Ş. and contractor/sub-contractor and should</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documented, at least correct sharing of emergency communication</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information level.</a:t>
            </a:r>
            <a:endParaRPr lang="tr-TR" sz="2200" dirty="0" smtClean="0">
              <a:latin typeface="Arial" panose="020B0604020202020204" pitchFamily="34" charset="0"/>
              <a:cs typeface="Arial" panose="020B0604020202020204" pitchFamily="34" charset="0"/>
            </a:endParaRPr>
          </a:p>
          <a:p>
            <a:pPr marL="0" indent="0" algn="just">
              <a:buNone/>
            </a:pPr>
            <a:r>
              <a:rPr lang="tr-TR" sz="2200" dirty="0" smtClean="0">
                <a:latin typeface="Arial" panose="020B0604020202020204" pitchFamily="34" charset="0"/>
                <a:cs typeface="Arial" panose="020B0604020202020204" pitchFamily="34" charset="0"/>
              </a:rPr>
              <a:t>  ERP </a:t>
            </a:r>
            <a:r>
              <a:rPr lang="tr-TR" sz="2200" dirty="0" err="1">
                <a:latin typeface="Arial" panose="020B0604020202020204" pitchFamily="34" charset="0"/>
                <a:cs typeface="Arial" panose="020B0604020202020204" pitchFamily="34" charset="0"/>
              </a:rPr>
              <a:t>Should</a:t>
            </a:r>
            <a:r>
              <a:rPr lang="tr-TR" sz="2200" dirty="0">
                <a:latin typeface="Arial" panose="020B0604020202020204" pitchFamily="34" charset="0"/>
                <a:cs typeface="Arial" panose="020B0604020202020204" pitchFamily="34" charset="0"/>
              </a:rPr>
              <a:t> </a:t>
            </a:r>
            <a:r>
              <a:rPr lang="tr-TR" sz="2200" dirty="0" err="1">
                <a:latin typeface="Arial" panose="020B0604020202020204" pitchFamily="34" charset="0"/>
                <a:cs typeface="Arial" panose="020B0604020202020204" pitchFamily="34" charset="0"/>
              </a:rPr>
              <a:t>ensure</a:t>
            </a:r>
            <a:r>
              <a:rPr lang="tr-TR" sz="2200" dirty="0">
                <a:latin typeface="Arial" panose="020B0604020202020204" pitchFamily="34" charset="0"/>
                <a:cs typeface="Arial" panose="020B0604020202020204" pitchFamily="34" charset="0"/>
              </a:rPr>
              <a:t>:</a:t>
            </a:r>
          </a:p>
          <a:p>
            <a:pPr marL="0" indent="0" algn="just">
              <a:buNone/>
            </a:pP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An </a:t>
            </a:r>
            <a:r>
              <a:rPr lang="en-US" sz="2200" dirty="0">
                <a:latin typeface="Arial" panose="020B0604020202020204" pitchFamily="34" charset="0"/>
                <a:cs typeface="Arial" panose="020B0604020202020204" pitchFamily="34" charset="0"/>
              </a:rPr>
              <a:t>orderly and safe transition from normal to emergency operations;</a:t>
            </a:r>
          </a:p>
          <a:p>
            <a:pPr marL="0" indent="0" algn="just">
              <a:buNone/>
            </a:pPr>
            <a:r>
              <a:rPr lang="tr-TR" sz="2200" dirty="0">
                <a:latin typeface="Arial" panose="020B0604020202020204" pitchFamily="34" charset="0"/>
                <a:cs typeface="Arial" panose="020B0604020202020204" pitchFamily="34" charset="0"/>
              </a:rPr>
              <a:t> </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Safe </a:t>
            </a:r>
            <a:r>
              <a:rPr lang="en-US" sz="2200" dirty="0">
                <a:latin typeface="Arial" panose="020B0604020202020204" pitchFamily="34" charset="0"/>
                <a:cs typeface="Arial" panose="020B0604020202020204" pitchFamily="34" charset="0"/>
              </a:rPr>
              <a:t>continuation of operations or return to normal operations as soon as practicable.</a:t>
            </a:r>
            <a:endParaRPr lang="tr-T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190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Unvan 1"/>
          <p:cNvSpPr>
            <a:spLocks noGrp="1"/>
          </p:cNvSpPr>
          <p:nvPr>
            <p:ph type="title"/>
          </p:nvPr>
        </p:nvSpPr>
        <p:spPr>
          <a:xfrm>
            <a:off x="838200" y="133349"/>
            <a:ext cx="10515600" cy="779463"/>
          </a:xfrm>
        </p:spPr>
        <p:txBody>
          <a:bodyPr>
            <a:normAutofit/>
          </a:bodyPr>
          <a:lstStyle/>
          <a:p>
            <a:r>
              <a:rPr lang="tr-TR" sz="2800" b="1" dirty="0" err="1" smtClean="0">
                <a:latin typeface="Arial" panose="020B0604020202020204" pitchFamily="34" charset="0"/>
                <a:cs typeface="Arial" panose="020B0604020202020204" pitchFamily="34" charset="0"/>
              </a:rPr>
              <a:t>What</a:t>
            </a:r>
            <a:r>
              <a:rPr lang="tr-TR" sz="2800" b="1" dirty="0" smtClean="0">
                <a:latin typeface="Arial" panose="020B0604020202020204" pitchFamily="34" charset="0"/>
                <a:cs typeface="Arial" panose="020B0604020202020204" pitchFamily="34" charset="0"/>
              </a:rPr>
              <a:t> is </a:t>
            </a:r>
            <a:r>
              <a:rPr lang="tr-TR" sz="2800" b="1" dirty="0" err="1" smtClean="0">
                <a:latin typeface="Arial" panose="020B0604020202020204" pitchFamily="34" charset="0"/>
                <a:cs typeface="Arial" panose="020B0604020202020204" pitchFamily="34" charset="0"/>
              </a:rPr>
              <a:t>Safety</a:t>
            </a:r>
            <a:r>
              <a:rPr lang="tr-TR" sz="2800" b="1" dirty="0" smtClean="0">
                <a:latin typeface="Arial" panose="020B0604020202020204" pitchFamily="34" charset="0"/>
                <a:cs typeface="Arial" panose="020B0604020202020204" pitchFamily="34" charset="0"/>
              </a:rPr>
              <a:t> Management </a:t>
            </a:r>
            <a:r>
              <a:rPr lang="tr-TR" sz="2800" b="1" dirty="0" err="1" smtClean="0">
                <a:latin typeface="Arial" panose="020B0604020202020204" pitchFamily="34" charset="0"/>
                <a:cs typeface="Arial" panose="020B0604020202020204" pitchFamily="34" charset="0"/>
              </a:rPr>
              <a:t>System</a:t>
            </a:r>
            <a:r>
              <a:rPr lang="tr-TR" sz="2800" b="1" dirty="0" smtClean="0">
                <a:latin typeface="Arial" panose="020B0604020202020204" pitchFamily="34" charset="0"/>
                <a:cs typeface="Arial" panose="020B0604020202020204" pitchFamily="34" charset="0"/>
              </a:rPr>
              <a:t> ?</a:t>
            </a:r>
            <a:endParaRPr lang="tr-TR" sz="2800" b="1" dirty="0">
              <a:latin typeface="Arial" panose="020B0604020202020204" pitchFamily="34" charset="0"/>
              <a:cs typeface="Arial" panose="020B0604020202020204" pitchFamily="34" charset="0"/>
            </a:endParaRPr>
          </a:p>
        </p:txBody>
      </p:sp>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3" name="İçerik Yer Tutucusu 2"/>
          <p:cNvSpPr>
            <a:spLocks noGrp="1"/>
          </p:cNvSpPr>
          <p:nvPr>
            <p:ph idx="1"/>
          </p:nvPr>
        </p:nvSpPr>
        <p:spPr>
          <a:xfrm>
            <a:off x="835152" y="1748376"/>
            <a:ext cx="10515600" cy="3361247"/>
          </a:xfrm>
        </p:spPr>
        <p:txBody>
          <a:bodyPr>
            <a:normAutofit/>
          </a:bodyPr>
          <a:lstStyle/>
          <a:p>
            <a:pPr algn="just"/>
            <a:r>
              <a:rPr lang="en-US" sz="2400" dirty="0">
                <a:latin typeface="Arial" panose="020B0604020202020204" pitchFamily="34" charset="0"/>
                <a:cs typeface="Arial" panose="020B0604020202020204" pitchFamily="34" charset="0"/>
              </a:rPr>
              <a:t>Safety Management System (SMS) is a systematic and proactive approach to managing safety within an organization's operations. The primary goal of an aviation SMS is to enhance safety by identifying and mitigating risks before they lead to accidents or incidents. This approach helps aviation organizations, such as airlines, airports, maintenance providers, and other related entities, to establish a strong safety culture, improve safety performance, and comply with regulatory requirements.</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953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365125"/>
            <a:ext cx="10515600" cy="357251"/>
          </a:xfrm>
        </p:spPr>
        <p:txBody>
          <a:bodyPr>
            <a:normAutofit fontScale="90000"/>
          </a:bodyPr>
          <a:lstStyle/>
          <a:p>
            <a:pPr algn="ctr"/>
            <a:r>
              <a:rPr lang="tr-TR" sz="2800" b="1" dirty="0">
                <a:latin typeface="Arial" panose="020B0604020202020204" pitchFamily="34" charset="0"/>
                <a:cs typeface="Arial" panose="020B0604020202020204" pitchFamily="34" charset="0"/>
              </a:rPr>
              <a:t>SAFETY RISK MANAGEMENT</a:t>
            </a: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941832"/>
            <a:ext cx="10515600" cy="5235131"/>
          </a:xfrm>
        </p:spPr>
        <p:txBody>
          <a:bodyPr>
            <a:normAutofit/>
          </a:bodyPr>
          <a:lstStyle/>
          <a:p>
            <a:pPr marL="0" indent="0">
              <a:buNone/>
            </a:pPr>
            <a:r>
              <a:rPr lang="tr-TR" b="1" dirty="0" err="1"/>
              <a:t>Hazard</a:t>
            </a:r>
            <a:r>
              <a:rPr lang="tr-TR" b="1" dirty="0"/>
              <a:t> </a:t>
            </a:r>
            <a:r>
              <a:rPr lang="tr-TR" b="1" dirty="0" err="1" smtClean="0"/>
              <a:t>Identification</a:t>
            </a:r>
            <a:endParaRPr lang="tr-TR" b="1" dirty="0" smtClean="0"/>
          </a:p>
          <a:p>
            <a:pPr algn="just"/>
            <a:r>
              <a:rPr lang="en-US" sz="2400" dirty="0">
                <a:latin typeface="Arial" panose="020B0604020202020204" pitchFamily="34" charset="0"/>
                <a:cs typeface="Arial" panose="020B0604020202020204" pitchFamily="34" charset="0"/>
              </a:rPr>
              <a:t>The objective of hazard identification is to identify those hazards which either currently exist and can cause an immediate problem or may pose </a:t>
            </a:r>
            <a:r>
              <a:rPr lang="en-US" sz="2400" dirty="0" smtClean="0">
                <a:latin typeface="Arial" panose="020B0604020202020204" pitchFamily="34" charset="0"/>
                <a:cs typeface="Arial" panose="020B0604020202020204" pitchFamily="34" charset="0"/>
              </a:rPr>
              <a:t>potential</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hazards </a:t>
            </a:r>
            <a:r>
              <a:rPr lang="en-US" sz="2400" dirty="0">
                <a:latin typeface="Arial" panose="020B0604020202020204" pitchFamily="34" charset="0"/>
                <a:cs typeface="Arial" panose="020B0604020202020204" pitchFamily="34" charset="0"/>
              </a:rPr>
              <a:t>in the future. A hazard can be considered a latent error or threat that has some level of risk associated with </a:t>
            </a:r>
            <a:r>
              <a:rPr lang="en-US" sz="2400" dirty="0" smtClean="0">
                <a:latin typeface="Arial" panose="020B0604020202020204" pitchFamily="34" charset="0"/>
                <a:cs typeface="Arial" panose="020B0604020202020204" pitchFamily="34" charset="0"/>
              </a:rPr>
              <a:t>it.</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SMS Hazard Process is based on the principle of cause and effect. All mishaps have a cause and do not occur by chance.</a:t>
            </a:r>
          </a:p>
          <a:p>
            <a:pPr marL="0" indent="0" algn="just">
              <a:buNone/>
            </a:pP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Mishaps are caused by </a:t>
            </a:r>
            <a:r>
              <a:rPr lang="en-US" sz="2400" dirty="0" smtClean="0">
                <a:latin typeface="Arial" panose="020B0604020202020204" pitchFamily="34" charset="0"/>
                <a:cs typeface="Arial" panose="020B0604020202020204" pitchFamily="34" charset="0"/>
              </a:rPr>
              <a:t>hazards.</a:t>
            </a:r>
            <a:endParaRPr lang="tr-TR" sz="2400" dirty="0" smtClean="0">
              <a:latin typeface="Arial" panose="020B0604020202020204" pitchFamily="34" charset="0"/>
              <a:cs typeface="Arial" panose="020B0604020202020204" pitchFamily="34" charset="0"/>
            </a:endParaRPr>
          </a:p>
          <a:p>
            <a:pPr marL="0" indent="0" algn="just">
              <a:buNone/>
            </a:pP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Identifying hazards is therefore the first step in mishap prevention </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and </a:t>
            </a:r>
            <a:r>
              <a:rPr lang="en-US" sz="2400" dirty="0">
                <a:latin typeface="Arial" panose="020B0604020202020204" pitchFamily="34" charset="0"/>
                <a:cs typeface="Arial" panose="020B0604020202020204" pitchFamily="34" charset="0"/>
              </a:rPr>
              <a:t>can prevent mishaps.</a:t>
            </a:r>
          </a:p>
          <a:p>
            <a:pPr marL="0" indent="0" algn="just">
              <a:buNone/>
            </a:pP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The SMS is about managing, controlling, or eliminating hazards and associated risks in all the company system.</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744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365125"/>
            <a:ext cx="10515600" cy="357251"/>
          </a:xfrm>
        </p:spPr>
        <p:txBody>
          <a:bodyPr>
            <a:normAutofit fontScale="90000"/>
          </a:bodyPr>
          <a:lstStyle/>
          <a:p>
            <a:pPr algn="ctr"/>
            <a:r>
              <a:rPr lang="tr-TR" sz="2800" b="1" dirty="0">
                <a:latin typeface="Arial" panose="020B0604020202020204" pitchFamily="34" charset="0"/>
                <a:cs typeface="Arial" panose="020B0604020202020204" pitchFamily="34" charset="0"/>
              </a:rPr>
              <a:t>SAFETY RISK MANAGEMENT</a:t>
            </a: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941832"/>
            <a:ext cx="10515600" cy="5235131"/>
          </a:xfrm>
        </p:spPr>
        <p:txBody>
          <a:bodyPr>
            <a:normAutofit/>
          </a:bodyPr>
          <a:lstStyle/>
          <a:p>
            <a:r>
              <a:rPr lang="en-US" sz="2400" dirty="0">
                <a:latin typeface="Arial" panose="020B0604020202020204" pitchFamily="34" charset="0"/>
                <a:cs typeface="Arial" panose="020B0604020202020204" pitchFamily="34" charset="0"/>
              </a:rPr>
              <a:t>We have incorporated some methods into the SMS in </a:t>
            </a:r>
            <a:r>
              <a:rPr lang="en-US" sz="2400" dirty="0" smtClean="0">
                <a:latin typeface="Arial" panose="020B0604020202020204" pitchFamily="34" charset="0"/>
                <a:cs typeface="Arial" panose="020B0604020202020204" pitchFamily="34" charset="0"/>
              </a:rPr>
              <a:t>proactive</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setting </a:t>
            </a:r>
            <a:r>
              <a:rPr lang="en-US" sz="2400" dirty="0">
                <a:latin typeface="Arial" panose="020B0604020202020204" pitchFamily="34" charset="0"/>
                <a:cs typeface="Arial" panose="020B0604020202020204" pitchFamily="34" charset="0"/>
              </a:rPr>
              <a:t>identify hazards and reduce the associated </a:t>
            </a:r>
            <a:r>
              <a:rPr lang="en-US" sz="2400" dirty="0" smtClean="0">
                <a:latin typeface="Arial" panose="020B0604020202020204" pitchFamily="34" charset="0"/>
                <a:cs typeface="Arial" panose="020B0604020202020204" pitchFamily="34" charset="0"/>
              </a:rPr>
              <a:t>risk</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hazard is defined as something that has the potential to cause harm to </a:t>
            </a:r>
            <a:r>
              <a:rPr lang="en-US" sz="2400" dirty="0" smtClean="0">
                <a:latin typeface="Arial" panose="020B0604020202020204" pitchFamily="34" charset="0"/>
                <a:cs typeface="Arial" panose="020B0604020202020204" pitchFamily="34" charset="0"/>
              </a:rPr>
              <a:t>a</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persons</a:t>
            </a:r>
            <a:r>
              <a:rPr lang="en-US" sz="2400" dirty="0">
                <a:latin typeface="Arial" panose="020B0604020202020204" pitchFamily="34" charset="0"/>
                <a:cs typeface="Arial" panose="020B0604020202020204" pitchFamily="34" charset="0"/>
              </a:rPr>
              <a:t>, loss of or damage to equipment, property or </a:t>
            </a:r>
            <a:r>
              <a:rPr lang="en-US" sz="2400" dirty="0" smtClean="0">
                <a:latin typeface="Arial" panose="020B0604020202020204" pitchFamily="34" charset="0"/>
                <a:cs typeface="Arial" panose="020B0604020202020204" pitchFamily="34" charset="0"/>
              </a:rPr>
              <a:t>the</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environment.</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Hazards </a:t>
            </a:r>
            <a:r>
              <a:rPr lang="en-US" sz="2400" dirty="0">
                <a:latin typeface="Arial" panose="020B0604020202020204" pitchFamily="34" charset="0"/>
                <a:cs typeface="Arial" panose="020B0604020202020204" pitchFamily="34" charset="0"/>
              </a:rPr>
              <a:t>are usually evident as an unsafe practice or condition. Hazard identification is a "Proactive" process to identify the hazard </a:t>
            </a:r>
            <a:r>
              <a:rPr lang="en-US" sz="2400" dirty="0" smtClean="0">
                <a:latin typeface="Arial" panose="020B0604020202020204" pitchFamily="34" charset="0"/>
                <a:cs typeface="Arial" panose="020B0604020202020204" pitchFamily="34" charset="0"/>
              </a:rPr>
              <a:t>before </a:t>
            </a:r>
            <a:r>
              <a:rPr lang="en-US" sz="2400" dirty="0">
                <a:latin typeface="Arial" panose="020B0604020202020204" pitchFamily="34" charset="0"/>
                <a:cs typeface="Arial" panose="020B0604020202020204" pitchFamily="34" charset="0"/>
              </a:rPr>
              <a:t>it causes </a:t>
            </a:r>
            <a:r>
              <a:rPr lang="en-US" sz="2400" dirty="0" smtClean="0">
                <a:latin typeface="Arial" panose="020B0604020202020204" pitchFamily="34" charset="0"/>
                <a:cs typeface="Arial" panose="020B0604020202020204" pitchFamily="34" charset="0"/>
              </a:rPr>
              <a:t>a</a:t>
            </a:r>
            <a:r>
              <a:rPr lang="tr-TR" sz="2400" dirty="0" smtClean="0">
                <a:latin typeface="Arial" panose="020B0604020202020204" pitchFamily="34" charset="0"/>
                <a:cs typeface="Arial" panose="020B0604020202020204" pitchFamily="34" charset="0"/>
              </a:rPr>
              <a:t> problem.</a:t>
            </a:r>
          </a:p>
          <a:p>
            <a:r>
              <a:rPr lang="en-US" sz="2400" dirty="0">
                <a:latin typeface="Arial" panose="020B0604020202020204" pitchFamily="34" charset="0"/>
                <a:cs typeface="Arial" panose="020B0604020202020204" pitchFamily="34" charset="0"/>
              </a:rPr>
              <a:t>An occurrence, on the other hand, is defined as any unplanned safety related event, including accidents and incidents that could impact the safety </a:t>
            </a:r>
            <a:r>
              <a:rPr lang="en-US" sz="2400" dirty="0" smtClean="0">
                <a:latin typeface="Arial" panose="020B0604020202020204" pitchFamily="34" charset="0"/>
                <a:cs typeface="Arial" panose="020B0604020202020204" pitchFamily="34" charset="0"/>
              </a:rPr>
              <a:t>of</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guests</a:t>
            </a:r>
            <a:r>
              <a:rPr lang="en-US" sz="2400" dirty="0">
                <a:latin typeface="Arial" panose="020B0604020202020204" pitchFamily="34" charset="0"/>
                <a:cs typeface="Arial" panose="020B0604020202020204" pitchFamily="34" charset="0"/>
              </a:rPr>
              <a:t>, passengers, organization personnel, equipment, property or the </a:t>
            </a:r>
            <a:r>
              <a:rPr lang="en-US" sz="2400" dirty="0" smtClean="0">
                <a:latin typeface="Arial" panose="020B0604020202020204" pitchFamily="34" charset="0"/>
                <a:cs typeface="Arial" panose="020B0604020202020204" pitchFamily="34" charset="0"/>
              </a:rPr>
              <a:t>environment.</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Occurrence </a:t>
            </a:r>
            <a:r>
              <a:rPr lang="en-US" sz="2400" dirty="0">
                <a:latin typeface="Arial" panose="020B0604020202020204" pitchFamily="34" charset="0"/>
                <a:cs typeface="Arial" panose="020B0604020202020204" pitchFamily="34" charset="0"/>
              </a:rPr>
              <a:t>reporting is a "Reactive" process where we look </a:t>
            </a:r>
            <a:r>
              <a:rPr lang="en-US" sz="2400" dirty="0" smtClean="0">
                <a:latin typeface="Arial" panose="020B0604020202020204" pitchFamily="34" charset="0"/>
                <a:cs typeface="Arial" panose="020B0604020202020204" pitchFamily="34" charset="0"/>
              </a:rPr>
              <a:t>at</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something </a:t>
            </a:r>
            <a:r>
              <a:rPr lang="en-US" sz="2400" dirty="0">
                <a:latin typeface="Arial" panose="020B0604020202020204" pitchFamily="34" charset="0"/>
                <a:cs typeface="Arial" panose="020B0604020202020204" pitchFamily="34" charset="0"/>
              </a:rPr>
              <a:t>that has occurred and trace it back to the hazard that caused it. So it is not enough to prevent unwanted consequences. Not only </a:t>
            </a:r>
            <a:r>
              <a:rPr lang="en-US" sz="2400" dirty="0" err="1" smtClean="0">
                <a:latin typeface="Arial" panose="020B0604020202020204" pitchFamily="34" charset="0"/>
                <a:cs typeface="Arial" panose="020B0604020202020204" pitchFamily="34" charset="0"/>
              </a:rPr>
              <a:t>occurences</a:t>
            </a:r>
            <a:r>
              <a:rPr lang="en-US" sz="2400" dirty="0" smtClean="0">
                <a:latin typeface="Arial" panose="020B0604020202020204" pitchFamily="34" charset="0"/>
                <a:cs typeface="Arial" panose="020B0604020202020204" pitchFamily="34" charset="0"/>
              </a:rPr>
              <a:t>,</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but </a:t>
            </a:r>
            <a:r>
              <a:rPr lang="en-US" sz="2400" dirty="0">
                <a:latin typeface="Arial" panose="020B0604020202020204" pitchFamily="34" charset="0"/>
                <a:cs typeface="Arial" panose="020B0604020202020204" pitchFamily="34" charset="0"/>
              </a:rPr>
              <a:t>also </a:t>
            </a:r>
            <a:r>
              <a:rPr lang="en-US" sz="2400" dirty="0" err="1" smtClean="0">
                <a:latin typeface="Arial" panose="020B0604020202020204" pitchFamily="34" charset="0"/>
                <a:cs typeface="Arial" panose="020B0604020202020204" pitchFamily="34" charset="0"/>
              </a:rPr>
              <a:t>hazar</a:t>
            </a:r>
            <a:r>
              <a:rPr lang="tr-TR" sz="2400" dirty="0" smtClean="0">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s </a:t>
            </a:r>
            <a:r>
              <a:rPr lang="en-US" sz="2400" dirty="0">
                <a:latin typeface="Arial" panose="020B0604020202020204" pitchFamily="34" charset="0"/>
                <a:cs typeface="Arial" panose="020B0604020202020204" pitchFamily="34" charset="0"/>
              </a:rPr>
              <a:t>should be reported by all staff and stakeholders involved into </a:t>
            </a:r>
            <a:r>
              <a:rPr lang="en-US" sz="2400" dirty="0" smtClean="0">
                <a:latin typeface="Arial" panose="020B0604020202020204" pitchFamily="34" charset="0"/>
                <a:cs typeface="Arial" panose="020B0604020202020204" pitchFamily="34" charset="0"/>
              </a:rPr>
              <a:t>G</a:t>
            </a:r>
            <a:r>
              <a:rPr lang="tr-TR" sz="2400" dirty="0" err="1" smtClean="0">
                <a:latin typeface="Arial" panose="020B0604020202020204" pitchFamily="34" charset="0"/>
                <a:cs typeface="Arial" panose="020B0604020202020204" pitchFamily="34" charset="0"/>
              </a:rPr>
              <a:t>enel</a:t>
            </a:r>
            <a:r>
              <a:rPr lang="tr-TR" sz="2400" dirty="0" smtClean="0">
                <a:latin typeface="Arial" panose="020B0604020202020204" pitchFamily="34" charset="0"/>
                <a:cs typeface="Arial" panose="020B0604020202020204" pitchFamily="34" charset="0"/>
              </a:rPr>
              <a:t> Havacılık</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operations.</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7479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365125"/>
            <a:ext cx="10515600" cy="357251"/>
          </a:xfrm>
        </p:spPr>
        <p:txBody>
          <a:bodyPr>
            <a:normAutofit fontScale="90000"/>
          </a:bodyPr>
          <a:lstStyle/>
          <a:p>
            <a:pPr algn="ctr"/>
            <a:r>
              <a:rPr lang="tr-TR" sz="2800" b="1" dirty="0">
                <a:latin typeface="Arial" panose="020B0604020202020204" pitchFamily="34" charset="0"/>
                <a:cs typeface="Arial" panose="020B0604020202020204" pitchFamily="34" charset="0"/>
              </a:rPr>
              <a:t>SAFETY RISK MANAGEMENT</a:t>
            </a: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1149447"/>
            <a:ext cx="10515600" cy="4462272"/>
          </a:xfrm>
        </p:spPr>
        <p:txBody>
          <a:bodyPr>
            <a:normAutofit/>
          </a:bodyPr>
          <a:lstStyle/>
          <a:p>
            <a:pPr marL="0" indent="0">
              <a:buNone/>
            </a:pPr>
            <a:r>
              <a:rPr lang="tr-TR" b="1" dirty="0" err="1"/>
              <a:t>Occurrence</a:t>
            </a:r>
            <a:r>
              <a:rPr lang="tr-TR" b="1" dirty="0"/>
              <a:t> &amp; </a:t>
            </a:r>
            <a:r>
              <a:rPr lang="tr-TR" b="1" dirty="0" err="1"/>
              <a:t>Hazard</a:t>
            </a:r>
            <a:r>
              <a:rPr lang="tr-TR" b="1" dirty="0"/>
              <a:t> </a:t>
            </a:r>
            <a:r>
              <a:rPr lang="tr-TR" b="1" dirty="0" err="1" smtClean="0"/>
              <a:t>Reporting</a:t>
            </a:r>
            <a:endParaRPr lang="tr-TR" b="1" dirty="0" smtClean="0"/>
          </a:p>
          <a:p>
            <a:r>
              <a:rPr lang="en-US" sz="2400" dirty="0">
                <a:latin typeface="Arial" panose="020B0604020202020204" pitchFamily="34" charset="0"/>
                <a:cs typeface="Arial" panose="020B0604020202020204" pitchFamily="34" charset="0"/>
              </a:rPr>
              <a:t>For ensuring the simplicity of the system (to prevent decision paralysis) only one form is used for occurrence &amp; hazard reporting (GH-SMS-HAZRISK Hazard Identification &amp; Risk Assessment Form). Unsafe Acts, Near </a:t>
            </a:r>
            <a:r>
              <a:rPr lang="en-US" sz="2400" dirty="0" err="1">
                <a:latin typeface="Arial" panose="020B0604020202020204" pitchFamily="34" charset="0"/>
                <a:cs typeface="Arial" panose="020B0604020202020204" pitchFamily="34" charset="0"/>
              </a:rPr>
              <a:t>Misess</a:t>
            </a:r>
            <a:r>
              <a:rPr lang="en-US" sz="2400" dirty="0">
                <a:latin typeface="Arial" panose="020B0604020202020204" pitchFamily="34" charset="0"/>
                <a:cs typeface="Arial" panose="020B0604020202020204" pitchFamily="34" charset="0"/>
              </a:rPr>
              <a:t>, Occurrences, </a:t>
            </a:r>
            <a:r>
              <a:rPr lang="en-US" sz="2400" dirty="0" err="1">
                <a:latin typeface="Arial" panose="020B0604020202020204" pitchFamily="34" charset="0"/>
                <a:cs typeface="Arial" panose="020B0604020202020204" pitchFamily="34" charset="0"/>
              </a:rPr>
              <a:t>Nonconformances</a:t>
            </a:r>
            <a:r>
              <a:rPr lang="en-US" sz="2400" dirty="0">
                <a:latin typeface="Arial" panose="020B0604020202020204" pitchFamily="34" charset="0"/>
                <a:cs typeface="Arial" panose="020B0604020202020204" pitchFamily="34" charset="0"/>
              </a:rPr>
              <a:t>, and Observations are also reported by this form. However, there are some special occurrence reports which are used for specific occurrences described in SHT-OLAY).</a:t>
            </a:r>
          </a:p>
          <a:p>
            <a:r>
              <a:rPr lang="en-US" sz="2400" dirty="0">
                <a:latin typeface="Arial" panose="020B0604020202020204" pitchFamily="34" charset="0"/>
                <a:cs typeface="Arial" panose="020B0604020202020204" pitchFamily="34" charset="0"/>
              </a:rPr>
              <a:t>Personnel are required to immediately report any unsafe condition or hazards that they discover in the work place. Forms are provided for this purpose. These forms should be used for safety hazard identification.</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134056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365125"/>
            <a:ext cx="10515600" cy="357251"/>
          </a:xfrm>
        </p:spPr>
        <p:txBody>
          <a:bodyPr>
            <a:normAutofit fontScale="90000"/>
          </a:bodyPr>
          <a:lstStyle/>
          <a:p>
            <a:pPr algn="ctr"/>
            <a:r>
              <a:rPr lang="tr-TR" sz="2800" b="1" dirty="0">
                <a:latin typeface="Arial" panose="020B0604020202020204" pitchFamily="34" charset="0"/>
                <a:cs typeface="Arial" panose="020B0604020202020204" pitchFamily="34" charset="0"/>
              </a:rPr>
              <a:t>SAFETY RISK MANAGEMENT</a:t>
            </a: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941832"/>
            <a:ext cx="10515600" cy="5235131"/>
          </a:xfrm>
        </p:spPr>
        <p:txBody>
          <a:bodyPr>
            <a:normAutofit fontScale="92500" lnSpcReduction="20000"/>
          </a:bodyPr>
          <a:lstStyle/>
          <a:p>
            <a:r>
              <a:rPr lang="en-US" sz="2400" dirty="0">
                <a:latin typeface="Arial" panose="020B0604020202020204" pitchFamily="34" charset="0"/>
                <a:cs typeface="Arial" panose="020B0604020202020204" pitchFamily="34" charset="0"/>
              </a:rPr>
              <a:t>General </a:t>
            </a:r>
            <a:r>
              <a:rPr lang="tr-TR" sz="2400" dirty="0" smtClean="0">
                <a:latin typeface="Arial" panose="020B0604020202020204" pitchFamily="34" charset="0"/>
                <a:cs typeface="Arial" panose="020B0604020202020204" pitchFamily="34" charset="0"/>
              </a:rPr>
              <a:t>Havacılık</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takes all reports of unsafe conditions seriously. Prompt attention will be given to all actual and potential hazards that have been reported to the Safety Manager. The company will inform the employee who reported the hazard of the action that was taken to correct the hazard or the reasons why the condition was determined not to be hazardous (Feedback).</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tr-TR"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For </a:t>
            </a:r>
            <a:r>
              <a:rPr lang="en-US" sz="2400" dirty="0">
                <a:latin typeface="Arial" panose="020B0604020202020204" pitchFamily="34" charset="0"/>
                <a:cs typeface="Arial" panose="020B0604020202020204" pitchFamily="34" charset="0"/>
              </a:rPr>
              <a:t>simplicity and promotion, there are some alternatives of this form, as practical methods, and some additional ways are provided:</a:t>
            </a:r>
          </a:p>
          <a:p>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An </a:t>
            </a:r>
            <a:r>
              <a:rPr lang="en-US" sz="2400" dirty="0">
                <a:latin typeface="Arial" panose="020B0604020202020204" pitchFamily="34" charset="0"/>
                <a:cs typeface="Arial" panose="020B0604020202020204" pitchFamily="34" charset="0"/>
              </a:rPr>
              <a:t>online form is used and can be found in the </a:t>
            </a:r>
            <a:r>
              <a:rPr lang="en-US" sz="2400" dirty="0" err="1">
                <a:latin typeface="Arial" panose="020B0604020202020204" pitchFamily="34" charset="0"/>
                <a:cs typeface="Arial" panose="020B0604020202020204" pitchFamily="34" charset="0"/>
              </a:rPr>
              <a:t>Genel</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Havacilik</a:t>
            </a:r>
            <a:r>
              <a:rPr lang="en-US" sz="2400" dirty="0">
                <a:latin typeface="Arial" panose="020B0604020202020204" pitchFamily="34" charset="0"/>
                <a:cs typeface="Arial" panose="020B0604020202020204" pitchFamily="34" charset="0"/>
              </a:rPr>
              <a:t> A.Ş web page (www.genelhavacilik.com.tr) under </a:t>
            </a:r>
            <a:r>
              <a:rPr lang="tr-TR" sz="2400" dirty="0" err="1" smtClean="0">
                <a:latin typeface="Arial" panose="020B0604020202020204" pitchFamily="34" charset="0"/>
                <a:cs typeface="Arial" panose="020B0604020202020204" pitchFamily="34" charset="0"/>
              </a:rPr>
              <a:t>Nonconformity</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Reporting section.</a:t>
            </a:r>
          </a:p>
          <a:p>
            <a:r>
              <a:rPr lang="en-US" sz="2400" dirty="0" err="1">
                <a:latin typeface="Arial" panose="020B0604020202020204" pitchFamily="34" charset="0"/>
                <a:cs typeface="Arial" panose="020B0604020202020204" pitchFamily="34" charset="0"/>
              </a:rPr>
              <a:t>Whatsapp</a:t>
            </a:r>
            <a:r>
              <a:rPr lang="en-US" sz="2400" dirty="0">
                <a:latin typeface="Arial" panose="020B0604020202020204" pitchFamily="34" charset="0"/>
                <a:cs typeface="Arial" panose="020B0604020202020204" pitchFamily="34" charset="0"/>
              </a:rPr>
              <a:t> or E-mail reporting is accepted as a plain text (in order to include same information) if reporter is abroad.</a:t>
            </a:r>
          </a:p>
          <a:p>
            <a:pPr marL="0" indent="0">
              <a:buNone/>
            </a:pP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Blank </a:t>
            </a:r>
            <a:r>
              <a:rPr lang="en-US" sz="2400" dirty="0">
                <a:latin typeface="Arial" panose="020B0604020202020204" pitchFamily="34" charset="0"/>
                <a:cs typeface="Arial" panose="020B0604020202020204" pitchFamily="34" charset="0"/>
              </a:rPr>
              <a:t>forms are kept:</a:t>
            </a:r>
          </a:p>
          <a:p>
            <a:r>
              <a:rPr lang="en-US" sz="2400" dirty="0">
                <a:latin typeface="Arial" panose="020B0604020202020204" pitchFamily="34" charset="0"/>
                <a:cs typeface="Arial" panose="020B0604020202020204" pitchFamily="34" charset="0"/>
              </a:rPr>
              <a:t>On each aircraft</a:t>
            </a:r>
          </a:p>
          <a:p>
            <a:r>
              <a:rPr lang="en-US" sz="2400" dirty="0">
                <a:latin typeface="Arial" panose="020B0604020202020204" pitchFamily="34" charset="0"/>
                <a:cs typeface="Arial" panose="020B0604020202020204" pitchFamily="34" charset="0"/>
              </a:rPr>
              <a:t>At Safety office</a:t>
            </a:r>
          </a:p>
          <a:p>
            <a:r>
              <a:rPr lang="en-US" sz="2400" dirty="0">
                <a:latin typeface="Arial" panose="020B0604020202020204" pitchFamily="34" charset="0"/>
                <a:cs typeface="Arial" panose="020B0604020202020204" pitchFamily="34" charset="0"/>
              </a:rPr>
              <a:t>In EFB directories</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234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365125"/>
            <a:ext cx="10515600" cy="357251"/>
          </a:xfrm>
        </p:spPr>
        <p:txBody>
          <a:bodyPr>
            <a:noAutofit/>
          </a:bodyPr>
          <a:lstStyle/>
          <a:p>
            <a:pPr algn="ctr"/>
            <a:r>
              <a:rPr lang="en-US" sz="2800" b="1" dirty="0">
                <a:latin typeface="Arial" panose="020B0604020202020204" pitchFamily="34" charset="0"/>
                <a:cs typeface="Arial" panose="020B0604020202020204" pitchFamily="34" charset="0"/>
              </a:rPr>
              <a:t>Safety Risk Assessment and Mitigation</a:t>
            </a: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1992044"/>
            <a:ext cx="10515600" cy="2350007"/>
          </a:xfrm>
        </p:spPr>
        <p:txBody>
          <a:bodyPr>
            <a:normAutofit/>
          </a:bodyPr>
          <a:lstStyle/>
          <a:p>
            <a:pPr algn="just"/>
            <a:r>
              <a:rPr lang="en-US" sz="2400" dirty="0">
                <a:latin typeface="Arial" panose="020B0604020202020204" pitchFamily="34" charset="0"/>
                <a:cs typeface="Arial" panose="020B0604020202020204" pitchFamily="34" charset="0"/>
              </a:rPr>
              <a:t>Risk management is the identification and control of risk, stemming from hazards, and is the responsibility of every member of the organization. The </a:t>
            </a:r>
            <a:r>
              <a:rPr lang="en-US" sz="2400" dirty="0" smtClean="0">
                <a:latin typeface="Arial" panose="020B0604020202020204" pitchFamily="34" charset="0"/>
                <a:cs typeface="Arial" panose="020B0604020202020204" pitchFamily="34" charset="0"/>
              </a:rPr>
              <a:t>first</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goal </a:t>
            </a:r>
            <a:r>
              <a:rPr lang="en-US" sz="2400" dirty="0">
                <a:latin typeface="Arial" panose="020B0604020202020204" pitchFamily="34" charset="0"/>
                <a:cs typeface="Arial" panose="020B0604020202020204" pitchFamily="34" charset="0"/>
              </a:rPr>
              <a:t>of risk management is to avoid the hazard if possible. The organization has established sufficient independent and effective controls and </a:t>
            </a:r>
            <a:r>
              <a:rPr lang="en-US" sz="2400" dirty="0" smtClean="0">
                <a:latin typeface="Arial" panose="020B0604020202020204" pitchFamily="34" charset="0"/>
                <a:cs typeface="Arial" panose="020B0604020202020204" pitchFamily="34" charset="0"/>
              </a:rPr>
              <a:t>measures</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manage the risk posed by hazards to a level as low as practicable.</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3414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365125"/>
            <a:ext cx="10515600" cy="357251"/>
          </a:xfrm>
        </p:spPr>
        <p:txBody>
          <a:bodyPr>
            <a:noAutofit/>
          </a:bodyPr>
          <a:lstStyle/>
          <a:p>
            <a:pPr algn="ctr"/>
            <a:r>
              <a:rPr lang="en-US" sz="2800" b="1" dirty="0">
                <a:latin typeface="Arial" panose="020B0604020202020204" pitchFamily="34" charset="0"/>
                <a:cs typeface="Arial" panose="020B0604020202020204" pitchFamily="34" charset="0"/>
              </a:rPr>
              <a:t>Safety Risk Assessment and Mitigation</a:t>
            </a: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941832"/>
            <a:ext cx="10515600" cy="5235131"/>
          </a:xfrm>
        </p:spPr>
        <p:txBody>
          <a:bodyPr>
            <a:normAutofit fontScale="92500"/>
          </a:bodyPr>
          <a:lstStyle/>
          <a:p>
            <a:pPr marL="0" indent="0" algn="just">
              <a:buNone/>
            </a:pPr>
            <a:r>
              <a:rPr lang="en-US" b="1" dirty="0">
                <a:latin typeface="Arial" panose="020B0604020202020204" pitchFamily="34" charset="0"/>
                <a:cs typeface="Arial" panose="020B0604020202020204" pitchFamily="34" charset="0"/>
              </a:rPr>
              <a:t>Principles of Acceptance of </a:t>
            </a:r>
            <a:r>
              <a:rPr lang="en-US" b="1" dirty="0" smtClean="0">
                <a:latin typeface="Arial" panose="020B0604020202020204" pitchFamily="34" charset="0"/>
                <a:cs typeface="Arial" panose="020B0604020202020204" pitchFamily="34" charset="0"/>
              </a:rPr>
              <a:t>Risks</a:t>
            </a:r>
            <a:endParaRPr lang="tr-TR" b="1" dirty="0" smtClean="0">
              <a:latin typeface="Arial" panose="020B0604020202020204" pitchFamily="34" charset="0"/>
              <a:cs typeface="Arial" panose="020B0604020202020204" pitchFamily="34" charset="0"/>
            </a:endParaRPr>
          </a:p>
          <a:p>
            <a:pPr algn="just"/>
            <a:r>
              <a:rPr lang="en-US" sz="2600" dirty="0">
                <a:latin typeface="Arial" panose="020B0604020202020204" pitchFamily="34" charset="0"/>
                <a:cs typeface="Arial" panose="020B0604020202020204" pitchFamily="34" charset="0"/>
              </a:rPr>
              <a:t>All managers in the relevant departments are authorized by the SMS manager to accept risks. The risk acceptance process is stated below.</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Four principles govern all actions associated with Risk Management. These continuously employed principles are applicable before, during, and after all tasks and operations by individuals at all levels of responsibilities:</a:t>
            </a: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b="1" dirty="0">
                <a:latin typeface="Arial" panose="020B0604020202020204" pitchFamily="34" charset="0"/>
                <a:cs typeface="Arial" panose="020B0604020202020204" pitchFamily="34" charset="0"/>
              </a:rPr>
              <a:t>Number 1: Accept No Unnecessary Risk</a:t>
            </a:r>
            <a:r>
              <a:rPr lang="en-US" sz="2600" dirty="0">
                <a:latin typeface="Arial" panose="020B0604020202020204" pitchFamily="34" charset="0"/>
                <a:cs typeface="Arial" panose="020B0604020202020204" pitchFamily="34" charset="0"/>
              </a:rPr>
              <a:t>: Unnecessary risk is that which carries no return in terms of benefits or opportunities. Everything involves risk. The most logical choices for accomplishing a task are those that meet all requirements with the risk as low as reasonably practical (ALRP). The corollary to this axiom is “accept necessary risk,” required to successfully complete the operation or task.</a:t>
            </a:r>
            <a:endParaRPr lang="tr-T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256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365125"/>
            <a:ext cx="10515600" cy="357251"/>
          </a:xfrm>
        </p:spPr>
        <p:txBody>
          <a:bodyPr>
            <a:noAutofit/>
          </a:bodyPr>
          <a:lstStyle/>
          <a:p>
            <a:pPr algn="ctr"/>
            <a:r>
              <a:rPr lang="en-US" sz="2800" b="1" dirty="0">
                <a:latin typeface="Arial" panose="020B0604020202020204" pitchFamily="34" charset="0"/>
                <a:cs typeface="Arial" panose="020B0604020202020204" pitchFamily="34" charset="0"/>
              </a:rPr>
              <a:t>Safety Risk Assessment and Mitigation</a:t>
            </a: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941832"/>
            <a:ext cx="10515600" cy="5235131"/>
          </a:xfrm>
        </p:spPr>
        <p:txBody>
          <a:bodyPr>
            <a:normAutofit fontScale="92500"/>
          </a:bodyPr>
          <a:lstStyle/>
          <a:p>
            <a:pPr marL="0" indent="0">
              <a:buNone/>
            </a:pPr>
            <a:r>
              <a:rPr lang="en-US" sz="2400" b="1" dirty="0">
                <a:latin typeface="Arial" panose="020B0604020202020204" pitchFamily="34" charset="0"/>
                <a:cs typeface="Arial" panose="020B0604020202020204" pitchFamily="34" charset="0"/>
              </a:rPr>
              <a:t>Number 2: Make Risk Decisions at the Appropriate Level</a:t>
            </a:r>
            <a:r>
              <a:rPr lang="en-US" sz="2400" dirty="0">
                <a:latin typeface="Arial" panose="020B0604020202020204" pitchFamily="34" charset="0"/>
                <a:cs typeface="Arial" panose="020B0604020202020204" pitchFamily="34" charset="0"/>
              </a:rPr>
              <a:t>: Anyone can make a risk decision. However, the appropriate decision-maker is the person who can allocate the resources to reduce or eliminate the risk and implement controls. The decision-maker must be authorized to accept levels of risk typical of the planned operation (i.e., loss of operational effectiveness, normal wear and tear on materiel, etc.). He or she should elevate decisions to the next level in the management chain upon determining that those controls available to him will not reduce risk to an </a:t>
            </a:r>
            <a:r>
              <a:rPr lang="en-US" sz="2400" dirty="0" smtClean="0">
                <a:latin typeface="Arial" panose="020B0604020202020204" pitchFamily="34" charset="0"/>
                <a:cs typeface="Arial" panose="020B0604020202020204" pitchFamily="34" charset="0"/>
              </a:rPr>
              <a:t>acceptable</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level</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Number 3: Accept Risk When Benefits Outweigh the Costs</a:t>
            </a:r>
            <a:r>
              <a:rPr lang="en-US" sz="2400" dirty="0">
                <a:latin typeface="Arial" panose="020B0604020202020204" pitchFamily="34" charset="0"/>
                <a:cs typeface="Arial" panose="020B0604020202020204" pitchFamily="34" charset="0"/>
              </a:rPr>
              <a:t>: All identified benefits should be compared against all identified costs. Even high-risk endeavors may be undertaken when there is clear knowledge that the sum of the benefits exceeds the sum of the costs. Balancing costs and benefits is a subjective process, and ultimately the balance will have to be determined by management.</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Number 4: Integrate Risk Management into planning At All levels</a:t>
            </a:r>
            <a:r>
              <a:rPr lang="en-US" sz="2400" dirty="0">
                <a:latin typeface="Arial" panose="020B0604020202020204" pitchFamily="34" charset="0"/>
                <a:cs typeface="Arial" panose="020B0604020202020204" pitchFamily="34" charset="0"/>
              </a:rPr>
              <a:t>: Risks are easier to assess and manage in the planning stages. The later changes are made in the process of planning and executing a task, the more expensive and time-consuming they will become.</a:t>
            </a:r>
            <a:endParaRPr lang="tr-T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424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365125"/>
            <a:ext cx="10515600" cy="357251"/>
          </a:xfrm>
        </p:spPr>
        <p:txBody>
          <a:bodyPr>
            <a:noAutofit/>
          </a:bodyPr>
          <a:lstStyle/>
          <a:p>
            <a:pPr algn="ctr"/>
            <a:r>
              <a:rPr lang="en-US" sz="2800" b="1" dirty="0">
                <a:latin typeface="Arial" panose="020B0604020202020204" pitchFamily="34" charset="0"/>
                <a:cs typeface="Arial" panose="020B0604020202020204" pitchFamily="34" charset="0"/>
              </a:rPr>
              <a:t>Safety Risk Assessment and Mitigation</a:t>
            </a: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02336" y="941832"/>
            <a:ext cx="10951464" cy="5235131"/>
          </a:xfrm>
        </p:spPr>
        <p:txBody>
          <a:bodyPr>
            <a:normAutofit/>
          </a:bodyPr>
          <a:lstStyle/>
          <a:p>
            <a:pPr marL="0" indent="0" algn="just">
              <a:buNone/>
            </a:pPr>
            <a:r>
              <a:rPr lang="tr-TR" sz="2400" b="1" dirty="0">
                <a:latin typeface="Arial" panose="020B0604020202020204" pitchFamily="34" charset="0"/>
                <a:cs typeface="Arial" panose="020B0604020202020204" pitchFamily="34" charset="0"/>
              </a:rPr>
              <a:t>Risk </a:t>
            </a:r>
            <a:r>
              <a:rPr lang="tr-TR" sz="2400" b="1" dirty="0" smtClean="0">
                <a:latin typeface="Arial" panose="020B0604020202020204" pitchFamily="34" charset="0"/>
                <a:cs typeface="Arial" panose="020B0604020202020204" pitchFamily="34" charset="0"/>
              </a:rPr>
              <a:t>Evaluation</a:t>
            </a:r>
          </a:p>
          <a:p>
            <a:pPr algn="just"/>
            <a:r>
              <a:rPr lang="en-US" sz="2400" dirty="0">
                <a:latin typeface="Arial" panose="020B0604020202020204" pitchFamily="34" charset="0"/>
                <a:cs typeface="Arial" panose="020B0604020202020204" pitchFamily="34" charset="0"/>
              </a:rPr>
              <a:t>This process defines the severity and probability of an undesirable event that could result from the hazard. An initial determination is hold by </a:t>
            </a:r>
            <a:r>
              <a:rPr lang="en-US" sz="2400" dirty="0" smtClean="0">
                <a:latin typeface="Arial" panose="020B0604020202020204" pitchFamily="34" charset="0"/>
                <a:cs typeface="Arial" panose="020B0604020202020204" pitchFamily="34" charset="0"/>
              </a:rPr>
              <a:t>SAG </a:t>
            </a:r>
            <a:r>
              <a:rPr lang="en-US" sz="2400" dirty="0">
                <a:latin typeface="Arial" panose="020B0604020202020204" pitchFamily="34" charset="0"/>
                <a:cs typeface="Arial" panose="020B0604020202020204" pitchFamily="34" charset="0"/>
              </a:rPr>
              <a:t>for the probability (or it is a certain risk, the frequency) and severity </a:t>
            </a:r>
            <a:r>
              <a:rPr lang="en-US" sz="2400" dirty="0" smtClean="0">
                <a:latin typeface="Arial" panose="020B0604020202020204" pitchFamily="34" charset="0"/>
                <a:cs typeface="Arial" panose="020B0604020202020204" pitchFamily="34" charset="0"/>
              </a:rPr>
              <a:t>of</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consequences</a:t>
            </a:r>
            <a:r>
              <a:rPr lang="en-US" sz="2400" dirty="0">
                <a:latin typeface="Arial" panose="020B0604020202020204" pitchFamily="34" charset="0"/>
                <a:cs typeface="Arial" panose="020B0604020202020204" pitchFamily="34" charset="0"/>
              </a:rPr>
              <a: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Probability (or frequency) is based on subjective (or objective) evaluation and a </a:t>
            </a:r>
            <a:r>
              <a:rPr lang="en-US" sz="2400" dirty="0" smtClean="0">
                <a:latin typeface="Arial" panose="020B0604020202020204" pitchFamily="34" charset="0"/>
                <a:cs typeface="Arial" panose="020B0604020202020204" pitchFamily="34" charset="0"/>
              </a:rPr>
              <a:t>number </a:t>
            </a:r>
            <a:r>
              <a:rPr lang="en-US" sz="2400" dirty="0">
                <a:latin typeface="Arial" panose="020B0604020202020204" pitchFamily="34" charset="0"/>
                <a:cs typeface="Arial" panose="020B0604020202020204" pitchFamily="34" charset="0"/>
              </a:rPr>
              <a:t>between 1 and 5 is used as value</a:t>
            </a:r>
            <a:r>
              <a:rPr lang="en-US" sz="2400" dirty="0" smtClean="0">
                <a:latin typeface="Arial" panose="020B0604020202020204" pitchFamily="34" charset="0"/>
                <a:cs typeface="Arial" panose="020B0604020202020204" pitchFamily="34" charset="0"/>
              </a:rPr>
              <a:t>.</a:t>
            </a:r>
            <a:endParaRPr lang="tr-TR" sz="2400" dirty="0" smtClean="0">
              <a:latin typeface="Arial" panose="020B0604020202020204" pitchFamily="34" charset="0"/>
              <a:cs typeface="Arial" panose="020B0604020202020204" pitchFamily="34" charset="0"/>
            </a:endParaRPr>
          </a:p>
          <a:p>
            <a:pPr algn="just"/>
            <a:endParaRPr lang="tr-TR" sz="2600" dirty="0">
              <a:latin typeface="Arial" panose="020B0604020202020204" pitchFamily="34" charset="0"/>
              <a:cs typeface="Arial" panose="020B0604020202020204" pitchFamily="34" charset="0"/>
            </a:endParaRPr>
          </a:p>
        </p:txBody>
      </p:sp>
      <p:graphicFrame>
        <p:nvGraphicFramePr>
          <p:cNvPr id="9" name="Tablo 8"/>
          <p:cNvGraphicFramePr>
            <a:graphicFrameLocks noGrp="1"/>
          </p:cNvGraphicFramePr>
          <p:nvPr>
            <p:extLst>
              <p:ext uri="{D42A27DB-BD31-4B8C-83A1-F6EECF244321}">
                <p14:modId xmlns:p14="http://schemas.microsoft.com/office/powerpoint/2010/main" val="3087030209"/>
              </p:ext>
            </p:extLst>
          </p:nvPr>
        </p:nvGraphicFramePr>
        <p:xfrm>
          <a:off x="1951886" y="3548539"/>
          <a:ext cx="8128000" cy="2433320"/>
        </p:xfrm>
        <a:graphic>
          <a:graphicData uri="http://schemas.openxmlformats.org/drawingml/2006/table">
            <a:tbl>
              <a:tblPr firstRow="1" bandRow="1">
                <a:tableStyleId>{EB344D84-9AFB-497E-A393-DC336BA19D2E}</a:tableStyleId>
              </a:tblPr>
              <a:tblGrid>
                <a:gridCol w="1040384"/>
                <a:gridCol w="7087616"/>
              </a:tblGrid>
              <a:tr h="370840">
                <a:tc>
                  <a:txBody>
                    <a:bodyPr/>
                    <a:lstStyle/>
                    <a:p>
                      <a:r>
                        <a:rPr lang="tr-TR" sz="1800" b="1" i="0" u="none" strike="noStrike" kern="1200" baseline="0" dirty="0" smtClean="0">
                          <a:ln>
                            <a:noFill/>
                          </a:ln>
                          <a:solidFill>
                            <a:schemeClr val="lt1"/>
                          </a:solidFill>
                          <a:latin typeface="+mn-lt"/>
                          <a:ea typeface="+mn-ea"/>
                          <a:cs typeface="+mn-cs"/>
                        </a:rPr>
                        <a:t>VALUE</a:t>
                      </a:r>
                      <a:endParaRPr lang="tr-TR" dirty="0">
                        <a:ln>
                          <a:noFill/>
                        </a:ln>
                      </a:endParaRPr>
                    </a:p>
                  </a:txBody>
                  <a:tcPr/>
                </a:tc>
                <a:tc>
                  <a:txBody>
                    <a:bodyPr/>
                    <a:lstStyle/>
                    <a:p>
                      <a:r>
                        <a:rPr lang="tr-TR" sz="1800" b="1" i="0" u="none" strike="noStrike" kern="1200" baseline="0" dirty="0" smtClean="0">
                          <a:ln>
                            <a:noFill/>
                          </a:ln>
                          <a:solidFill>
                            <a:schemeClr val="lt1"/>
                          </a:solidFill>
                          <a:latin typeface="+mn-lt"/>
                          <a:ea typeface="+mn-ea"/>
                          <a:cs typeface="+mn-cs"/>
                        </a:rPr>
                        <a:t>                                               DESCRIPTION</a:t>
                      </a:r>
                      <a:endParaRPr lang="tr-TR" dirty="0">
                        <a:ln>
                          <a:noFill/>
                        </a:ln>
                      </a:endParaRPr>
                    </a:p>
                  </a:txBody>
                  <a:tcPr/>
                </a:tc>
              </a:tr>
              <a:tr h="370840">
                <a:tc>
                  <a:txBody>
                    <a:bodyPr/>
                    <a:lstStyle/>
                    <a:p>
                      <a:pPr algn="ctr"/>
                      <a:r>
                        <a:rPr lang="tr-TR" dirty="0" smtClean="0">
                          <a:ln>
                            <a:noFill/>
                          </a:ln>
                        </a:rPr>
                        <a:t>1</a:t>
                      </a:r>
                      <a:endParaRPr lang="tr-TR" dirty="0">
                        <a:ln>
                          <a:noFill/>
                        </a:ln>
                      </a:endParaRPr>
                    </a:p>
                  </a:txBody>
                  <a:tcPr/>
                </a:tc>
                <a:tc>
                  <a:txBody>
                    <a:bodyPr/>
                    <a:lstStyle/>
                    <a:p>
                      <a:r>
                        <a:rPr lang="en-US" sz="1600" b="1" i="0" u="none" strike="noStrike" kern="1200" baseline="0" dirty="0" smtClean="0">
                          <a:ln>
                            <a:noFill/>
                          </a:ln>
                          <a:solidFill>
                            <a:schemeClr val="dk1"/>
                          </a:solidFill>
                          <a:latin typeface="Arial" panose="020B0604020202020204" pitchFamily="34" charset="0"/>
                          <a:ea typeface="+mn-ea"/>
                          <a:cs typeface="Arial" panose="020B0604020202020204" pitchFamily="34" charset="0"/>
                        </a:rPr>
                        <a:t>Extremely Improbable</a:t>
                      </a:r>
                      <a:r>
                        <a:rPr lang="en-US" sz="1600" b="0" i="0" u="none" strike="noStrike" kern="1200" baseline="0" dirty="0" smtClean="0">
                          <a:ln>
                            <a:noFill/>
                          </a:ln>
                          <a:solidFill>
                            <a:schemeClr val="dk1"/>
                          </a:solidFill>
                          <a:latin typeface="Arial" panose="020B0604020202020204" pitchFamily="34" charset="0"/>
                          <a:ea typeface="+mn-ea"/>
                          <a:cs typeface="Arial" panose="020B0604020202020204" pitchFamily="34" charset="0"/>
                        </a:rPr>
                        <a:t>: Almost inconceivable that the event will occur.</a:t>
                      </a:r>
                      <a:endParaRPr lang="tr-TR" sz="1600" dirty="0">
                        <a:ln>
                          <a:noFill/>
                        </a:ln>
                        <a:latin typeface="Arial" panose="020B0604020202020204" pitchFamily="34" charset="0"/>
                        <a:cs typeface="Arial" panose="020B0604020202020204" pitchFamily="34" charset="0"/>
                      </a:endParaRPr>
                    </a:p>
                  </a:txBody>
                  <a:tcPr/>
                </a:tc>
              </a:tr>
              <a:tr h="370840">
                <a:tc>
                  <a:txBody>
                    <a:bodyPr/>
                    <a:lstStyle/>
                    <a:p>
                      <a:pPr algn="ctr"/>
                      <a:r>
                        <a:rPr lang="tr-TR" dirty="0" smtClean="0">
                          <a:ln>
                            <a:noFill/>
                          </a:ln>
                        </a:rPr>
                        <a:t>2</a:t>
                      </a:r>
                      <a:endParaRPr lang="tr-TR" dirty="0">
                        <a:ln>
                          <a:noFill/>
                        </a:ln>
                      </a:endParaRPr>
                    </a:p>
                  </a:txBody>
                  <a:tcPr/>
                </a:tc>
                <a:tc>
                  <a:txBody>
                    <a:bodyPr/>
                    <a:lstStyle/>
                    <a:p>
                      <a:r>
                        <a:rPr lang="en-US" sz="1600" b="1" i="0" u="none" strike="noStrike" kern="1200" baseline="0" dirty="0" smtClean="0">
                          <a:ln>
                            <a:noFill/>
                          </a:ln>
                          <a:solidFill>
                            <a:schemeClr val="dk1"/>
                          </a:solidFill>
                          <a:latin typeface="Arial" panose="020B0604020202020204" pitchFamily="34" charset="0"/>
                          <a:ea typeface="+mn-ea"/>
                          <a:cs typeface="Arial" panose="020B0604020202020204" pitchFamily="34" charset="0"/>
                        </a:rPr>
                        <a:t>Improbable</a:t>
                      </a:r>
                      <a:r>
                        <a:rPr lang="en-US" sz="1600" b="0" i="0" u="none" strike="noStrike" kern="1200" baseline="0" dirty="0" smtClean="0">
                          <a:ln>
                            <a:noFill/>
                          </a:ln>
                          <a:solidFill>
                            <a:schemeClr val="dk1"/>
                          </a:solidFill>
                          <a:latin typeface="Arial" panose="020B0604020202020204" pitchFamily="34" charset="0"/>
                          <a:ea typeface="+mn-ea"/>
                          <a:cs typeface="Arial" panose="020B0604020202020204" pitchFamily="34" charset="0"/>
                        </a:rPr>
                        <a:t>: Very unlikely to occur (Instances have been recorded).</a:t>
                      </a:r>
                      <a:endParaRPr lang="tr-TR" sz="1600" dirty="0">
                        <a:ln>
                          <a:noFill/>
                        </a:ln>
                        <a:latin typeface="Arial" panose="020B0604020202020204" pitchFamily="34" charset="0"/>
                        <a:cs typeface="Arial" panose="020B0604020202020204" pitchFamily="34" charset="0"/>
                      </a:endParaRPr>
                    </a:p>
                  </a:txBody>
                  <a:tcPr/>
                </a:tc>
              </a:tr>
              <a:tr h="370840">
                <a:tc>
                  <a:txBody>
                    <a:bodyPr/>
                    <a:lstStyle/>
                    <a:p>
                      <a:pPr algn="ctr"/>
                      <a:r>
                        <a:rPr lang="tr-TR" dirty="0" smtClean="0">
                          <a:ln>
                            <a:noFill/>
                          </a:ln>
                        </a:rPr>
                        <a:t>3</a:t>
                      </a:r>
                      <a:endParaRPr lang="tr-TR" dirty="0">
                        <a:ln>
                          <a:noFill/>
                        </a:ln>
                      </a:endParaRPr>
                    </a:p>
                  </a:txBody>
                  <a:tcPr/>
                </a:tc>
                <a:tc>
                  <a:txBody>
                    <a:bodyPr/>
                    <a:lstStyle/>
                    <a:p>
                      <a:r>
                        <a:rPr lang="en-US" sz="1600" b="1" i="0" u="none" strike="noStrike" kern="1200" baseline="0" dirty="0" smtClean="0">
                          <a:ln>
                            <a:noFill/>
                          </a:ln>
                          <a:solidFill>
                            <a:schemeClr val="dk1"/>
                          </a:solidFill>
                          <a:latin typeface="Arial" panose="020B0604020202020204" pitchFamily="34" charset="0"/>
                          <a:ea typeface="+mn-ea"/>
                          <a:cs typeface="Arial" panose="020B0604020202020204" pitchFamily="34" charset="0"/>
                        </a:rPr>
                        <a:t>Remote</a:t>
                      </a:r>
                      <a:r>
                        <a:rPr lang="en-US" sz="1600" b="0" i="0" u="none" strike="noStrike" kern="1200" baseline="0" dirty="0" smtClean="0">
                          <a:ln>
                            <a:noFill/>
                          </a:ln>
                          <a:solidFill>
                            <a:schemeClr val="dk1"/>
                          </a:solidFill>
                          <a:latin typeface="Arial" panose="020B0604020202020204" pitchFamily="34" charset="0"/>
                          <a:ea typeface="+mn-ea"/>
                          <a:cs typeface="Arial" panose="020B0604020202020204" pitchFamily="34" charset="0"/>
                        </a:rPr>
                        <a:t>: Unlikely under existing conditions, but possible to occur (Has rarely occurred).</a:t>
                      </a:r>
                      <a:endParaRPr lang="tr-TR" sz="1600" dirty="0">
                        <a:ln>
                          <a:noFill/>
                        </a:ln>
                        <a:latin typeface="Arial" panose="020B0604020202020204" pitchFamily="34" charset="0"/>
                        <a:cs typeface="Arial" panose="020B0604020202020204" pitchFamily="34" charset="0"/>
                      </a:endParaRPr>
                    </a:p>
                  </a:txBody>
                  <a:tcPr/>
                </a:tc>
              </a:tr>
              <a:tr h="370840">
                <a:tc>
                  <a:txBody>
                    <a:bodyPr/>
                    <a:lstStyle/>
                    <a:p>
                      <a:pPr algn="ctr"/>
                      <a:r>
                        <a:rPr lang="tr-TR" dirty="0" smtClean="0">
                          <a:ln>
                            <a:noFill/>
                          </a:ln>
                        </a:rPr>
                        <a:t>4</a:t>
                      </a:r>
                      <a:endParaRPr lang="tr-TR" dirty="0">
                        <a:ln>
                          <a:noFill/>
                        </a:ln>
                      </a:endParaRPr>
                    </a:p>
                  </a:txBody>
                  <a:tcPr/>
                </a:tc>
                <a:tc>
                  <a:txBody>
                    <a:bodyPr/>
                    <a:lstStyle/>
                    <a:p>
                      <a:r>
                        <a:rPr lang="en-US" sz="1600" b="1" i="0" u="none" strike="noStrike" kern="1200" baseline="0" dirty="0" smtClean="0">
                          <a:ln>
                            <a:noFill/>
                          </a:ln>
                          <a:solidFill>
                            <a:schemeClr val="dk1"/>
                          </a:solidFill>
                          <a:latin typeface="Arial" panose="020B0604020202020204" pitchFamily="34" charset="0"/>
                          <a:ea typeface="+mn-ea"/>
                          <a:cs typeface="Arial" panose="020B0604020202020204" pitchFamily="34" charset="0"/>
                        </a:rPr>
                        <a:t>Occasional</a:t>
                      </a:r>
                      <a:r>
                        <a:rPr lang="en-US" sz="1600" b="0" i="0" u="none" strike="noStrike" kern="1200" baseline="0" dirty="0" smtClean="0">
                          <a:ln>
                            <a:noFill/>
                          </a:ln>
                          <a:solidFill>
                            <a:schemeClr val="dk1"/>
                          </a:solidFill>
                          <a:latin typeface="Arial" panose="020B0604020202020204" pitchFamily="34" charset="0"/>
                          <a:ea typeface="+mn-ea"/>
                          <a:cs typeface="Arial" panose="020B0604020202020204" pitchFamily="34" charset="0"/>
                        </a:rPr>
                        <a:t>: Likely to occur sometimes (Has occurred but infrequently)</a:t>
                      </a:r>
                      <a:endParaRPr lang="tr-TR" sz="1600" dirty="0">
                        <a:ln>
                          <a:noFill/>
                        </a:ln>
                        <a:latin typeface="Arial" panose="020B0604020202020204" pitchFamily="34" charset="0"/>
                        <a:cs typeface="Arial" panose="020B0604020202020204" pitchFamily="34" charset="0"/>
                      </a:endParaRPr>
                    </a:p>
                  </a:txBody>
                  <a:tcPr/>
                </a:tc>
              </a:tr>
              <a:tr h="370840">
                <a:tc>
                  <a:txBody>
                    <a:bodyPr/>
                    <a:lstStyle/>
                    <a:p>
                      <a:pPr algn="ctr"/>
                      <a:r>
                        <a:rPr lang="tr-TR" dirty="0" smtClean="0">
                          <a:ln>
                            <a:noFill/>
                          </a:ln>
                        </a:rPr>
                        <a:t>5</a:t>
                      </a:r>
                      <a:endParaRPr lang="tr-TR" dirty="0">
                        <a:ln>
                          <a:noFill/>
                        </a:ln>
                      </a:endParaRPr>
                    </a:p>
                  </a:txBody>
                  <a:tcPr/>
                </a:tc>
                <a:tc>
                  <a:txBody>
                    <a:bodyPr/>
                    <a:lstStyle/>
                    <a:p>
                      <a:r>
                        <a:rPr lang="en-US" sz="1600" b="1" i="0" u="none" strike="noStrike" kern="1200" baseline="0" dirty="0" smtClean="0">
                          <a:ln>
                            <a:noFill/>
                          </a:ln>
                          <a:solidFill>
                            <a:schemeClr val="dk1"/>
                          </a:solidFill>
                          <a:latin typeface="Arial" panose="020B0604020202020204" pitchFamily="34" charset="0"/>
                          <a:ea typeface="+mn-ea"/>
                          <a:cs typeface="Arial" panose="020B0604020202020204" pitchFamily="34" charset="0"/>
                        </a:rPr>
                        <a:t>Frequent</a:t>
                      </a:r>
                      <a:r>
                        <a:rPr lang="en-US" sz="1600" b="0" i="0" u="none" strike="noStrike" kern="1200" baseline="0" dirty="0" smtClean="0">
                          <a:ln>
                            <a:noFill/>
                          </a:ln>
                          <a:solidFill>
                            <a:schemeClr val="dk1"/>
                          </a:solidFill>
                          <a:latin typeface="Arial" panose="020B0604020202020204" pitchFamily="34" charset="0"/>
                          <a:ea typeface="+mn-ea"/>
                          <a:cs typeface="Arial" panose="020B0604020202020204" pitchFamily="34" charset="0"/>
                        </a:rPr>
                        <a:t>: Likely to occur many times (Has occurred frequently).</a:t>
                      </a:r>
                      <a:endParaRPr lang="tr-TR" sz="1600" dirty="0">
                        <a:ln>
                          <a:noFill/>
                        </a:ln>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270093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260795"/>
            <a:ext cx="10515600" cy="310589"/>
          </a:xfrm>
        </p:spPr>
        <p:txBody>
          <a:bodyPr>
            <a:noAutofit/>
          </a:bodyPr>
          <a:lstStyle/>
          <a:p>
            <a:pPr algn="ctr"/>
            <a:r>
              <a:rPr lang="en-US" sz="2800" b="1" dirty="0">
                <a:latin typeface="Arial" panose="020B0604020202020204" pitchFamily="34" charset="0"/>
                <a:cs typeface="Arial" panose="020B0604020202020204" pitchFamily="34" charset="0"/>
              </a:rPr>
              <a:t>Safety Risk Assessment and Mitigation</a:t>
            </a: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694944"/>
            <a:ext cx="10515600" cy="5482019"/>
          </a:xfrm>
        </p:spPr>
        <p:txBody>
          <a:bodyPr>
            <a:normAutofit/>
          </a:bodyPr>
          <a:lstStyle/>
          <a:p>
            <a:pPr algn="just"/>
            <a:r>
              <a:rPr lang="tr-TR" sz="2400" b="1" dirty="0" err="1"/>
              <a:t>Mishap</a:t>
            </a:r>
            <a:r>
              <a:rPr lang="tr-TR" sz="2400" b="1" dirty="0"/>
              <a:t> </a:t>
            </a:r>
            <a:r>
              <a:rPr lang="tr-TR" sz="2400" b="1" dirty="0" err="1"/>
              <a:t>Severity</a:t>
            </a:r>
            <a:r>
              <a:rPr lang="tr-TR" sz="2400" b="1" dirty="0"/>
              <a:t> (S</a:t>
            </a:r>
            <a:r>
              <a:rPr lang="tr-TR" sz="2400" b="1" dirty="0" smtClean="0"/>
              <a:t>)</a:t>
            </a:r>
          </a:p>
          <a:p>
            <a:pPr algn="just"/>
            <a:endParaRPr lang="tr-TR" sz="2600" dirty="0">
              <a:latin typeface="Arial" panose="020B0604020202020204" pitchFamily="34" charset="0"/>
              <a:cs typeface="Arial" panose="020B060402020202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val="1896416598"/>
              </p:ext>
            </p:extLst>
          </p:nvPr>
        </p:nvGraphicFramePr>
        <p:xfrm>
          <a:off x="301557" y="1161290"/>
          <a:ext cx="11459183" cy="5299821"/>
        </p:xfrm>
        <a:graphic>
          <a:graphicData uri="http://schemas.openxmlformats.org/drawingml/2006/table">
            <a:tbl>
              <a:tblPr firstRow="1" bandRow="1">
                <a:tableStyleId>{5C22544A-7EE6-4342-B048-85BDC9FD1C3A}</a:tableStyleId>
              </a:tblPr>
              <a:tblGrid>
                <a:gridCol w="943923"/>
                <a:gridCol w="10515260"/>
              </a:tblGrid>
              <a:tr h="307587">
                <a:tc>
                  <a:txBody>
                    <a:bodyPr/>
                    <a:lstStyle/>
                    <a:p>
                      <a:r>
                        <a:rPr lang="tr-TR" sz="1800" b="1" i="0" u="none" strike="noStrike" kern="1200" baseline="0" dirty="0" smtClean="0">
                          <a:solidFill>
                            <a:schemeClr val="lt1"/>
                          </a:solidFill>
                          <a:latin typeface="+mn-lt"/>
                          <a:ea typeface="+mn-ea"/>
                          <a:cs typeface="+mn-cs"/>
                        </a:rPr>
                        <a:t>VALUE</a:t>
                      </a:r>
                      <a:endParaRPr lang="tr-TR" dirty="0"/>
                    </a:p>
                  </a:txBody>
                  <a:tcPr>
                    <a:solidFill>
                      <a:schemeClr val="bg2">
                        <a:lumMod val="90000"/>
                      </a:schemeClr>
                    </a:solidFill>
                  </a:tcPr>
                </a:tc>
                <a:tc>
                  <a:txBody>
                    <a:bodyPr/>
                    <a:lstStyle/>
                    <a:p>
                      <a:pPr algn="ctr"/>
                      <a:r>
                        <a:rPr lang="tr-TR" sz="1800" b="1" i="0" u="none" strike="noStrike" kern="1200" baseline="0" dirty="0" smtClean="0">
                          <a:solidFill>
                            <a:schemeClr val="lt1"/>
                          </a:solidFill>
                          <a:latin typeface="+mn-lt"/>
                          <a:ea typeface="+mn-ea"/>
                          <a:cs typeface="+mn-cs"/>
                        </a:rPr>
                        <a:t>DESCRIPTION</a:t>
                      </a:r>
                      <a:endParaRPr lang="tr-TR" dirty="0"/>
                    </a:p>
                  </a:txBody>
                  <a:tcPr>
                    <a:solidFill>
                      <a:schemeClr val="bg2">
                        <a:lumMod val="90000"/>
                      </a:schemeClr>
                    </a:solidFill>
                  </a:tcPr>
                </a:tc>
              </a:tr>
              <a:tr h="651946">
                <a:tc>
                  <a:txBody>
                    <a:bodyPr/>
                    <a:lstStyle/>
                    <a:p>
                      <a:pPr algn="ctr"/>
                      <a:r>
                        <a:rPr lang="tr-TR" dirty="0" smtClean="0"/>
                        <a:t>1</a:t>
                      </a:r>
                      <a:endParaRPr lang="tr-TR" dirty="0"/>
                    </a:p>
                  </a:txBody>
                  <a:tcPr>
                    <a:solidFill>
                      <a:schemeClr val="bg2">
                        <a:lumMod val="90000"/>
                      </a:schemeClr>
                    </a:solidFill>
                  </a:tcPr>
                </a:tc>
                <a:tc>
                  <a:txBody>
                    <a:bodyPr/>
                    <a:lstStyle/>
                    <a:p>
                      <a:r>
                        <a:rPr lang="tr-TR" sz="1400" b="1" i="0" u="none" strike="noStrike" kern="1200" baseline="0" dirty="0" smtClean="0">
                          <a:solidFill>
                            <a:schemeClr val="dk1"/>
                          </a:solidFill>
                          <a:latin typeface="Arial" panose="020B0604020202020204" pitchFamily="34" charset="0"/>
                          <a:ea typeface="+mn-ea"/>
                          <a:cs typeface="Arial" panose="020B0604020202020204" pitchFamily="34" charset="0"/>
                        </a:rPr>
                        <a:t>NEGLIGIBLE</a:t>
                      </a:r>
                    </a:p>
                    <a:p>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Little</a:t>
                      </a:r>
                      <a:r>
                        <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consequences</a:t>
                      </a:r>
                      <a:endParaRPr lang="tr-TR" sz="1400" dirty="0">
                        <a:latin typeface="Arial" panose="020B0604020202020204" pitchFamily="34" charset="0"/>
                        <a:cs typeface="Arial" panose="020B0604020202020204" pitchFamily="34" charset="0"/>
                      </a:endParaRPr>
                    </a:p>
                  </a:txBody>
                  <a:tcPr>
                    <a:solidFill>
                      <a:schemeClr val="bg2">
                        <a:lumMod val="90000"/>
                      </a:schemeClr>
                    </a:solidFill>
                  </a:tcPr>
                </a:tc>
              </a:tr>
              <a:tr h="807395">
                <a:tc>
                  <a:txBody>
                    <a:bodyPr/>
                    <a:lstStyle/>
                    <a:p>
                      <a:pPr algn="ctr"/>
                      <a:endParaRPr lang="tr-TR" dirty="0" smtClean="0"/>
                    </a:p>
                    <a:p>
                      <a:pPr algn="ctr"/>
                      <a:r>
                        <a:rPr lang="tr-TR" dirty="0" smtClean="0"/>
                        <a:t>2</a:t>
                      </a:r>
                      <a:endParaRPr lang="tr-TR" dirty="0"/>
                    </a:p>
                  </a:txBody>
                  <a:tcPr>
                    <a:solidFill>
                      <a:schemeClr val="bg2">
                        <a:lumMod val="90000"/>
                      </a:schemeClr>
                    </a:solidFill>
                  </a:tcPr>
                </a:tc>
                <a:tc>
                  <a:txBody>
                    <a:bodyPr/>
                    <a:lstStyle/>
                    <a:p>
                      <a:r>
                        <a:rPr lang="tr-TR" sz="1400" b="1" i="0" u="none" strike="noStrike" kern="1200" baseline="0" dirty="0" smtClean="0">
                          <a:solidFill>
                            <a:schemeClr val="dk1"/>
                          </a:solidFill>
                          <a:latin typeface="Arial" panose="020B0604020202020204" pitchFamily="34" charset="0"/>
                          <a:ea typeface="+mn-ea"/>
                          <a:cs typeface="Arial" panose="020B0604020202020204" pitchFamily="34" charset="0"/>
                        </a:rPr>
                        <a:t>MINOR</a:t>
                      </a:r>
                    </a:p>
                    <a:p>
                      <a:pPr marL="285750" indent="-285750">
                        <a:buFont typeface="Wingdings" panose="05000000000000000000" pitchFamily="2" charset="2"/>
                        <a:buChar char="ü"/>
                      </a:pP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Nuisance</a:t>
                      </a:r>
                      <a:endPar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Minor</a:t>
                      </a:r>
                      <a:r>
                        <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injury</a:t>
                      </a:r>
                      <a:r>
                        <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and</a:t>
                      </a:r>
                      <a:r>
                        <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damage</a:t>
                      </a:r>
                      <a:endParaRPr lang="tr-TR" sz="1400" dirty="0">
                        <a:latin typeface="Arial" panose="020B0604020202020204" pitchFamily="34" charset="0"/>
                        <a:cs typeface="Arial" panose="020B0604020202020204" pitchFamily="34" charset="0"/>
                      </a:endParaRPr>
                    </a:p>
                  </a:txBody>
                  <a:tcPr>
                    <a:solidFill>
                      <a:schemeClr val="bg2">
                        <a:lumMod val="90000"/>
                      </a:schemeClr>
                    </a:solidFill>
                  </a:tcPr>
                </a:tc>
              </a:tr>
              <a:tr h="862134">
                <a:tc>
                  <a:txBody>
                    <a:bodyPr/>
                    <a:lstStyle/>
                    <a:p>
                      <a:pPr algn="ctr"/>
                      <a:endParaRPr lang="tr-TR" dirty="0" smtClean="0"/>
                    </a:p>
                    <a:p>
                      <a:pPr algn="ctr"/>
                      <a:r>
                        <a:rPr lang="tr-TR" dirty="0" smtClean="0"/>
                        <a:t>3</a:t>
                      </a:r>
                      <a:endParaRPr lang="tr-TR" dirty="0"/>
                    </a:p>
                  </a:txBody>
                  <a:tcPr>
                    <a:solidFill>
                      <a:schemeClr val="bg2">
                        <a:lumMod val="90000"/>
                      </a:schemeClr>
                    </a:solidFill>
                  </a:tcPr>
                </a:tc>
                <a:tc>
                  <a:txBody>
                    <a:bodyPr/>
                    <a:lstStyle/>
                    <a:p>
                      <a:r>
                        <a:rPr lang="tr-TR" sz="1400" b="1" i="0" u="none" strike="noStrike" kern="1200" baseline="0" dirty="0" smtClean="0">
                          <a:solidFill>
                            <a:schemeClr val="dk1"/>
                          </a:solidFill>
                          <a:latin typeface="Arial" panose="020B0604020202020204" pitchFamily="34" charset="0"/>
                          <a:ea typeface="+mn-ea"/>
                          <a:cs typeface="Arial" panose="020B0604020202020204" pitchFamily="34" charset="0"/>
                        </a:rPr>
                        <a:t>MAJOR</a:t>
                      </a:r>
                    </a:p>
                    <a:p>
                      <a:pPr marL="285750" indent="-285750">
                        <a:buFont typeface="Wingdings" panose="05000000000000000000" pitchFamily="2" charset="2"/>
                        <a:buChar char="ü"/>
                      </a:pP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A significant reduction in safety margins, a reducing in the ability of the operator to cope with adverse operating conditions as a result of</a:t>
                      </a:r>
                      <a:r>
                        <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increase in workload, or as a result of conditions impairing their efficiency.</a:t>
                      </a:r>
                    </a:p>
                    <a:p>
                      <a:pPr marL="285750" indent="-285750">
                        <a:buFont typeface="Wingdings" panose="05000000000000000000" pitchFamily="2" charset="2"/>
                        <a:buChar char="ü"/>
                      </a:pP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Loss</a:t>
                      </a:r>
                      <a:r>
                        <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rPr>
                        <a:t> of </a:t>
                      </a: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work</a:t>
                      </a:r>
                      <a:r>
                        <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injury</a:t>
                      </a:r>
                      <a:endPar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More serious damage to equipment</a:t>
                      </a:r>
                    </a:p>
                    <a:p>
                      <a:pPr marL="285750" indent="-285750">
                        <a:buFont typeface="Wingdings" panose="05000000000000000000" pitchFamily="2" charset="2"/>
                        <a:buChar char="ü"/>
                      </a:pP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Major</a:t>
                      </a:r>
                      <a:r>
                        <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expense</a:t>
                      </a:r>
                      <a:endParaRPr lang="tr-TR" sz="1400" dirty="0">
                        <a:latin typeface="Arial" panose="020B0604020202020204" pitchFamily="34" charset="0"/>
                        <a:cs typeface="Arial" panose="020B0604020202020204" pitchFamily="34" charset="0"/>
                      </a:endParaRPr>
                    </a:p>
                  </a:txBody>
                  <a:tcPr>
                    <a:solidFill>
                      <a:schemeClr val="bg2">
                        <a:lumMod val="90000"/>
                      </a:schemeClr>
                    </a:solidFill>
                  </a:tcPr>
                </a:tc>
              </a:tr>
              <a:tr h="862134">
                <a:tc>
                  <a:txBody>
                    <a:bodyPr/>
                    <a:lstStyle/>
                    <a:p>
                      <a:pPr algn="ctr"/>
                      <a:endParaRPr lang="tr-TR" dirty="0" smtClean="0"/>
                    </a:p>
                    <a:p>
                      <a:pPr algn="ctr"/>
                      <a:r>
                        <a:rPr lang="tr-TR" dirty="0" smtClean="0"/>
                        <a:t>4</a:t>
                      </a:r>
                      <a:endParaRPr lang="tr-TR" dirty="0"/>
                    </a:p>
                  </a:txBody>
                  <a:tcPr>
                    <a:solidFill>
                      <a:schemeClr val="bg2">
                        <a:lumMod val="90000"/>
                      </a:schemeClr>
                    </a:solidFill>
                  </a:tcPr>
                </a:tc>
                <a:tc>
                  <a:txBody>
                    <a:bodyPr/>
                    <a:lstStyle/>
                    <a:p>
                      <a:r>
                        <a:rPr lang="tr-TR" sz="1400" b="1" i="0" u="none" strike="noStrike" kern="1200" baseline="0" dirty="0" smtClean="0">
                          <a:solidFill>
                            <a:schemeClr val="dk1"/>
                          </a:solidFill>
                          <a:latin typeface="Arial" panose="020B0604020202020204" pitchFamily="34" charset="0"/>
                          <a:ea typeface="+mn-ea"/>
                          <a:cs typeface="Arial" panose="020B0604020202020204" pitchFamily="34" charset="0"/>
                        </a:rPr>
                        <a:t>HAZARDOUS</a:t>
                      </a:r>
                    </a:p>
                    <a:p>
                      <a:pPr marL="285750" indent="-285750">
                        <a:buFont typeface="Wingdings" panose="05000000000000000000" pitchFamily="2" charset="2"/>
                        <a:buChar char="ü"/>
                      </a:pP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A large reduction in safety margins, physical distress or a workload such that the operator cannot be relied upon to perform their tasks</a:t>
                      </a:r>
                      <a:r>
                        <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accurately</a:t>
                      </a:r>
                      <a:r>
                        <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or</a:t>
                      </a:r>
                      <a:r>
                        <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completely</a:t>
                      </a:r>
                      <a:endPar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Serious</a:t>
                      </a:r>
                      <a:r>
                        <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injury</a:t>
                      </a:r>
                      <a:endPar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Major equipment damage and unacceptable expense</a:t>
                      </a:r>
                      <a:endParaRPr lang="tr-TR" sz="1400" dirty="0">
                        <a:latin typeface="Arial" panose="020B0604020202020204" pitchFamily="34" charset="0"/>
                        <a:cs typeface="Arial" panose="020B0604020202020204" pitchFamily="34" charset="0"/>
                      </a:endParaRPr>
                    </a:p>
                  </a:txBody>
                  <a:tcPr>
                    <a:solidFill>
                      <a:schemeClr val="bg2">
                        <a:lumMod val="90000"/>
                      </a:schemeClr>
                    </a:solidFill>
                  </a:tcPr>
                </a:tc>
              </a:tr>
              <a:tr h="862134">
                <a:tc>
                  <a:txBody>
                    <a:bodyPr/>
                    <a:lstStyle/>
                    <a:p>
                      <a:pPr algn="ctr"/>
                      <a:endParaRPr lang="tr-TR" dirty="0" smtClean="0"/>
                    </a:p>
                    <a:p>
                      <a:pPr algn="ctr"/>
                      <a:r>
                        <a:rPr lang="tr-TR" dirty="0" smtClean="0"/>
                        <a:t>5</a:t>
                      </a:r>
                      <a:endParaRPr lang="tr-TR" dirty="0"/>
                    </a:p>
                  </a:txBody>
                  <a:tcPr>
                    <a:solidFill>
                      <a:schemeClr val="bg2">
                        <a:lumMod val="90000"/>
                      </a:schemeClr>
                    </a:solidFill>
                  </a:tcPr>
                </a:tc>
                <a:tc>
                  <a:txBody>
                    <a:bodyPr/>
                    <a:lstStyle/>
                    <a:p>
                      <a:r>
                        <a:rPr lang="tr-TR" sz="1400" b="1" i="0" u="none" strike="noStrike" kern="1200" baseline="0" dirty="0" smtClean="0">
                          <a:solidFill>
                            <a:schemeClr val="dk1"/>
                          </a:solidFill>
                          <a:latin typeface="Arial" panose="020B0604020202020204" pitchFamily="34" charset="0"/>
                          <a:ea typeface="+mn-ea"/>
                          <a:cs typeface="Arial" panose="020B0604020202020204" pitchFamily="34" charset="0"/>
                        </a:rPr>
                        <a:t>CATASTROPHIC</a:t>
                      </a:r>
                    </a:p>
                    <a:p>
                      <a:pPr marL="285750" indent="-285750">
                        <a:buFont typeface="Wingdings" panose="05000000000000000000" pitchFamily="2" charset="2"/>
                        <a:buChar char="ü"/>
                      </a:pPr>
                      <a:r>
                        <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rPr>
                        <a:t>Critical </a:t>
                      </a: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equipment</a:t>
                      </a:r>
                      <a:r>
                        <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rPr>
                        <a:t> </a:t>
                      </a: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destroyed</a:t>
                      </a:r>
                      <a:endPar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Fatalities</a:t>
                      </a:r>
                      <a:endPar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endParaRPr>
                    </a:p>
                    <a:p>
                      <a:pPr marL="285750" indent="-285750">
                        <a:buFont typeface="Wingdings" panose="05000000000000000000" pitchFamily="2" charset="2"/>
                        <a:buChar char="ü"/>
                      </a:pPr>
                      <a:r>
                        <a:rPr lang="tr-TR" sz="1400" b="0" i="0" u="none" strike="noStrike" kern="1200" baseline="0" dirty="0" smtClean="0">
                          <a:solidFill>
                            <a:schemeClr val="dk1"/>
                          </a:solidFill>
                          <a:latin typeface="Arial" panose="020B0604020202020204" pitchFamily="34" charset="0"/>
                          <a:ea typeface="+mn-ea"/>
                          <a:cs typeface="Arial" panose="020B0604020202020204" pitchFamily="34" charset="0"/>
                        </a:rPr>
                        <a:t>Extreme </a:t>
                      </a:r>
                      <a:r>
                        <a:rPr lang="tr-TR" sz="1400" b="0" i="0" u="none" strike="noStrike" kern="1200" baseline="0" dirty="0" err="1" smtClean="0">
                          <a:solidFill>
                            <a:schemeClr val="dk1"/>
                          </a:solidFill>
                          <a:latin typeface="Arial" panose="020B0604020202020204" pitchFamily="34" charset="0"/>
                          <a:ea typeface="+mn-ea"/>
                          <a:cs typeface="Arial" panose="020B0604020202020204" pitchFamily="34" charset="0"/>
                        </a:rPr>
                        <a:t>expense</a:t>
                      </a:r>
                      <a:endParaRPr lang="tr-TR" sz="1400" dirty="0">
                        <a:latin typeface="Arial" panose="020B0604020202020204" pitchFamily="34" charset="0"/>
                        <a:cs typeface="Arial" panose="020B0604020202020204" pitchFamily="34" charset="0"/>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328889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365125"/>
            <a:ext cx="10515600" cy="357251"/>
          </a:xfrm>
        </p:spPr>
        <p:txBody>
          <a:bodyPr>
            <a:noAutofit/>
          </a:bodyPr>
          <a:lstStyle/>
          <a:p>
            <a:pPr algn="ctr"/>
            <a:r>
              <a:rPr lang="en-US" sz="2800" b="1" dirty="0">
                <a:latin typeface="Arial" panose="020B0604020202020204" pitchFamily="34" charset="0"/>
                <a:cs typeface="Arial" panose="020B0604020202020204" pitchFamily="34" charset="0"/>
              </a:rPr>
              <a:t>Safety Risk Assessment and Mitigation</a:t>
            </a:r>
            <a:endParaRPr lang="tr-TR" sz="2800" dirty="0">
              <a:latin typeface="Arial" panose="020B0604020202020204" pitchFamily="34" charset="0"/>
              <a:cs typeface="Arial" panose="020B0604020202020204" pitchFamily="34" charset="0"/>
            </a:endParaRPr>
          </a:p>
        </p:txBody>
      </p:sp>
      <p:sp>
        <p:nvSpPr>
          <p:cNvPr id="7" name="İçerik Yer Tutucusu 6"/>
          <p:cNvSpPr>
            <a:spLocks noGrp="1"/>
          </p:cNvSpPr>
          <p:nvPr>
            <p:ph idx="1"/>
          </p:nvPr>
        </p:nvSpPr>
        <p:spPr>
          <a:xfrm>
            <a:off x="838200" y="1087501"/>
            <a:ext cx="10515600" cy="5089462"/>
          </a:xfrm>
        </p:spPr>
        <p:txBody>
          <a:bodyPr/>
          <a:lstStyle/>
          <a:p>
            <a:pPr marL="0" indent="0">
              <a:buNone/>
            </a:pPr>
            <a:r>
              <a:rPr lang="tr-TR" b="1" dirty="0"/>
              <a:t>RISK ASSESSMENT </a:t>
            </a:r>
            <a:r>
              <a:rPr lang="tr-TR" b="1" dirty="0" smtClean="0"/>
              <a:t>MATRIX</a:t>
            </a:r>
          </a:p>
          <a:p>
            <a:endParaRPr lang="tr-TR" dirty="0"/>
          </a:p>
        </p:txBody>
      </p:sp>
      <p:pic>
        <p:nvPicPr>
          <p:cNvPr id="8" name="Resim 7"/>
          <p:cNvPicPr>
            <a:picLocks noChangeAspect="1"/>
          </p:cNvPicPr>
          <p:nvPr/>
        </p:nvPicPr>
        <p:blipFill>
          <a:blip r:embed="rId4"/>
          <a:stretch>
            <a:fillRect/>
          </a:stretch>
        </p:blipFill>
        <p:spPr>
          <a:xfrm>
            <a:off x="1913496" y="1910739"/>
            <a:ext cx="8479109" cy="3700980"/>
          </a:xfrm>
          <a:prstGeom prst="rect">
            <a:avLst/>
          </a:prstGeom>
        </p:spPr>
      </p:pic>
    </p:spTree>
    <p:extLst>
      <p:ext uri="{BB962C8B-B14F-4D97-AF65-F5344CB8AC3E}">
        <p14:creationId xmlns:p14="http://schemas.microsoft.com/office/powerpoint/2010/main" val="4206973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838200" y="192025"/>
            <a:ext cx="10515600" cy="868679"/>
          </a:xfrm>
        </p:spPr>
        <p:txBody>
          <a:bodyPr>
            <a:normAutofit/>
          </a:bodyPr>
          <a:lstStyle/>
          <a:p>
            <a:r>
              <a:rPr lang="tr-TR" sz="2800" b="1" dirty="0" smtClean="0">
                <a:latin typeface="Arial" panose="020B0604020202020204" pitchFamily="34" charset="0"/>
                <a:cs typeface="Arial" panose="020B0604020202020204" pitchFamily="34" charset="0"/>
              </a:rPr>
              <a:t>Basic </a:t>
            </a:r>
            <a:r>
              <a:rPr lang="tr-TR" sz="2800" b="1" dirty="0" err="1" smtClean="0">
                <a:latin typeface="Arial" panose="020B0604020202020204" pitchFamily="34" charset="0"/>
                <a:cs typeface="Arial" panose="020B0604020202020204" pitchFamily="34" charset="0"/>
              </a:rPr>
              <a:t>Definitions</a:t>
            </a:r>
            <a:r>
              <a:rPr lang="tr-TR" sz="2800" b="1" dirty="0" smtClean="0">
                <a:latin typeface="Arial" panose="020B0604020202020204" pitchFamily="34" charset="0"/>
                <a:cs typeface="Arial" panose="020B0604020202020204" pitchFamily="34" charset="0"/>
              </a:rPr>
              <a:t> of </a:t>
            </a:r>
            <a:r>
              <a:rPr lang="tr-TR" sz="2800" b="1" dirty="0" err="1" smtClean="0">
                <a:latin typeface="Arial" panose="020B0604020202020204" pitchFamily="34" charset="0"/>
                <a:cs typeface="Arial" panose="020B0604020202020204" pitchFamily="34" charset="0"/>
              </a:rPr>
              <a:t>Safety</a:t>
            </a:r>
            <a:r>
              <a:rPr lang="tr-TR" sz="2800" b="1" dirty="0" smtClean="0">
                <a:latin typeface="Arial" panose="020B0604020202020204" pitchFamily="34" charset="0"/>
                <a:cs typeface="Arial" panose="020B0604020202020204" pitchFamily="34" charset="0"/>
              </a:rPr>
              <a:t> Management </a:t>
            </a:r>
            <a:r>
              <a:rPr lang="tr-TR" sz="2800" b="1" dirty="0" err="1" smtClean="0">
                <a:latin typeface="Arial" panose="020B0604020202020204" pitchFamily="34" charset="0"/>
                <a:cs typeface="Arial" panose="020B0604020202020204" pitchFamily="34" charset="0"/>
              </a:rPr>
              <a:t>System</a:t>
            </a:r>
            <a:endParaRPr lang="tr-TR" sz="2800" b="1" dirty="0">
              <a:latin typeface="Arial" panose="020B0604020202020204" pitchFamily="34" charset="0"/>
              <a:cs typeface="Arial" panose="020B0604020202020204" pitchFamily="34" charset="0"/>
            </a:endParaRPr>
          </a:p>
        </p:txBody>
      </p:sp>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3" name="İçerik Yer Tutucusu 2"/>
          <p:cNvSpPr>
            <a:spLocks noGrp="1"/>
          </p:cNvSpPr>
          <p:nvPr>
            <p:ph idx="1"/>
          </p:nvPr>
        </p:nvSpPr>
        <p:spPr>
          <a:xfrm>
            <a:off x="838200" y="1543988"/>
            <a:ext cx="10515600" cy="3584447"/>
          </a:xfrm>
        </p:spPr>
        <p:txBody>
          <a:bodyPr>
            <a:normAutofit/>
          </a:bodyPr>
          <a:lstStyle/>
          <a:p>
            <a:pPr algn="just"/>
            <a:r>
              <a:rPr lang="en-US" sz="2400" b="1" dirty="0">
                <a:latin typeface="Arial" panose="020B0604020202020204" pitchFamily="34" charset="0"/>
                <a:cs typeface="Arial" panose="020B0604020202020204" pitchFamily="34" charset="0"/>
              </a:rPr>
              <a:t>Safety Risk Management:</a:t>
            </a:r>
            <a:r>
              <a:rPr lang="en-US" sz="2400" dirty="0">
                <a:latin typeface="Arial" panose="020B0604020202020204" pitchFamily="34" charset="0"/>
                <a:cs typeface="Arial" panose="020B0604020202020204" pitchFamily="34" charset="0"/>
              </a:rPr>
              <a:t> A process for identifying hazards, assessing risks, and implementing strategies to mitigate those risks. This involves hazard analysis, risk </a:t>
            </a:r>
            <a:r>
              <a:rPr lang="en-US" sz="2400" dirty="0" smtClean="0">
                <a:latin typeface="Arial" panose="020B0604020202020204" pitchFamily="34" charset="0"/>
                <a:cs typeface="Arial" panose="020B0604020202020204" pitchFamily="34" charset="0"/>
              </a:rPr>
              <a:t>assessment</a:t>
            </a:r>
            <a:r>
              <a:rPr lang="en-US" sz="2400" dirty="0">
                <a:latin typeface="Arial" panose="020B0604020202020204" pitchFamily="34" charset="0"/>
                <a:cs typeface="Arial" panose="020B0604020202020204" pitchFamily="34" charset="0"/>
              </a:rPr>
              <a:t>, and risk control measures</a:t>
            </a:r>
            <a:r>
              <a:rPr lang="en-US" sz="2400" dirty="0" smtClean="0">
                <a:latin typeface="Arial" panose="020B0604020202020204" pitchFamily="34" charset="0"/>
                <a:cs typeface="Arial" panose="020B0604020202020204" pitchFamily="34" charset="0"/>
              </a:rPr>
              <a:t>.</a:t>
            </a:r>
            <a:endParaRPr lang="tr-TR" sz="2400" dirty="0" smtClean="0">
              <a:latin typeface="Arial" panose="020B0604020202020204" pitchFamily="34" charset="0"/>
              <a:cs typeface="Arial" panose="020B0604020202020204" pitchFamily="34" charset="0"/>
            </a:endParaRPr>
          </a:p>
          <a:p>
            <a:pPr algn="just"/>
            <a:r>
              <a:rPr lang="en-US" sz="2400" b="1" dirty="0">
                <a:latin typeface="Arial" panose="020B0604020202020204" pitchFamily="34" charset="0"/>
                <a:cs typeface="Arial" panose="020B0604020202020204" pitchFamily="34" charset="0"/>
              </a:rPr>
              <a:t>Safety Assurance:</a:t>
            </a:r>
            <a:r>
              <a:rPr lang="en-US" sz="2400" dirty="0">
                <a:latin typeface="Arial" panose="020B0604020202020204" pitchFamily="34" charset="0"/>
                <a:cs typeface="Arial" panose="020B0604020202020204" pitchFamily="34" charset="0"/>
              </a:rPr>
              <a:t> Activities that ensure the ongoing effectiveness of the safety management system, including safety performance monitoring, audits, safety assessments, and corrective actions</a:t>
            </a:r>
            <a:r>
              <a:rPr lang="en-US" sz="2400" dirty="0" smtClean="0">
                <a:latin typeface="Arial" panose="020B0604020202020204" pitchFamily="34" charset="0"/>
                <a:cs typeface="Arial" panose="020B0604020202020204" pitchFamily="34" charset="0"/>
              </a:rPr>
              <a:t>.</a:t>
            </a:r>
            <a:endParaRPr lang="tr-TR" sz="2400" dirty="0" smtClean="0">
              <a:latin typeface="Arial" panose="020B0604020202020204" pitchFamily="34" charset="0"/>
              <a:cs typeface="Arial" panose="020B0604020202020204" pitchFamily="34" charset="0"/>
            </a:endParaRPr>
          </a:p>
          <a:p>
            <a:pPr algn="just"/>
            <a:r>
              <a:rPr lang="en-US" sz="2400" b="1" dirty="0">
                <a:latin typeface="Arial" panose="020B0604020202020204" pitchFamily="34" charset="0"/>
                <a:cs typeface="Arial" panose="020B0604020202020204" pitchFamily="34" charset="0"/>
              </a:rPr>
              <a:t>Safety Promotion:</a:t>
            </a:r>
            <a:r>
              <a:rPr lang="en-US" sz="2400" dirty="0">
                <a:latin typeface="Arial" panose="020B0604020202020204" pitchFamily="34" charset="0"/>
                <a:cs typeface="Arial" panose="020B0604020202020204" pitchFamily="34" charset="0"/>
              </a:rPr>
              <a:t> Efforts to foster a strong safety culture within the organization, including communication, training, and awareness campaigns to encourage safe behaviors and attitudes among employees.</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196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365125"/>
            <a:ext cx="10515600" cy="357251"/>
          </a:xfrm>
        </p:spPr>
        <p:txBody>
          <a:bodyPr>
            <a:noAutofit/>
          </a:bodyPr>
          <a:lstStyle/>
          <a:p>
            <a:pPr algn="ctr"/>
            <a:r>
              <a:rPr lang="en-US" sz="2800" b="1" dirty="0">
                <a:latin typeface="Arial" panose="020B0604020202020204" pitchFamily="34" charset="0"/>
                <a:cs typeface="Arial" panose="020B0604020202020204" pitchFamily="34" charset="0"/>
              </a:rPr>
              <a:t>Safety Risk Assessment and Mitigation</a:t>
            </a: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941832"/>
            <a:ext cx="10515600" cy="5235131"/>
          </a:xfrm>
        </p:spPr>
        <p:txBody>
          <a:bodyPr>
            <a:normAutofit/>
          </a:bodyPr>
          <a:lstStyle/>
          <a:p>
            <a:pPr marL="0" indent="0" algn="just">
              <a:buNone/>
            </a:pPr>
            <a:r>
              <a:rPr lang="en-US" sz="2400" dirty="0">
                <a:latin typeface="Arial" panose="020B0604020202020204" pitchFamily="34" charset="0"/>
                <a:cs typeface="Arial" panose="020B0604020202020204" pitchFamily="34" charset="0"/>
              </a:rPr>
              <a:t>The categorizations are defined as following</a:t>
            </a:r>
            <a:r>
              <a:rPr lang="en-US" sz="2400" dirty="0" smtClean="0"/>
              <a:t>:</a:t>
            </a:r>
            <a:endParaRPr lang="tr-TR" sz="2400" dirty="0" smtClean="0"/>
          </a:p>
          <a:p>
            <a:pPr algn="just"/>
            <a:endParaRPr lang="tr-TR" sz="2600"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4"/>
          <a:stretch>
            <a:fillRect/>
          </a:stretch>
        </p:blipFill>
        <p:spPr>
          <a:xfrm>
            <a:off x="1807553" y="2081720"/>
            <a:ext cx="8576893" cy="2451370"/>
          </a:xfrm>
          <a:prstGeom prst="rect">
            <a:avLst/>
          </a:prstGeom>
        </p:spPr>
      </p:pic>
    </p:spTree>
    <p:extLst>
      <p:ext uri="{BB962C8B-B14F-4D97-AF65-F5344CB8AC3E}">
        <p14:creationId xmlns:p14="http://schemas.microsoft.com/office/powerpoint/2010/main" val="601386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365125"/>
            <a:ext cx="10515600" cy="357251"/>
          </a:xfrm>
        </p:spPr>
        <p:txBody>
          <a:bodyPr>
            <a:noAutofit/>
          </a:bodyPr>
          <a:lstStyle/>
          <a:p>
            <a:pPr algn="ctr"/>
            <a:r>
              <a:rPr lang="en-US" sz="2800" b="1" dirty="0">
                <a:latin typeface="Arial" panose="020B0604020202020204" pitchFamily="34" charset="0"/>
                <a:cs typeface="Arial" panose="020B0604020202020204" pitchFamily="34" charset="0"/>
              </a:rPr>
              <a:t>Safety Risk Assessment and Mitigation</a:t>
            </a: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941832"/>
            <a:ext cx="10515600" cy="5235131"/>
          </a:xfrm>
        </p:spPr>
        <p:txBody>
          <a:bodyPr>
            <a:normAutofit/>
          </a:bodyPr>
          <a:lstStyle/>
          <a:p>
            <a:pPr marL="0" indent="0" algn="just">
              <a:buNone/>
            </a:pPr>
            <a:r>
              <a:rPr lang="tr-TR" sz="2400" b="1" dirty="0"/>
              <a:t>Risk </a:t>
            </a:r>
            <a:r>
              <a:rPr lang="tr-TR" sz="2400" b="1" dirty="0" err="1" smtClean="0"/>
              <a:t>Mitigation</a:t>
            </a:r>
            <a:endParaRPr lang="tr-TR" sz="2400" b="1" dirty="0" smtClean="0"/>
          </a:p>
          <a:p>
            <a:r>
              <a:rPr lang="en-US" sz="2400" dirty="0">
                <a:latin typeface="Arial" panose="020B0604020202020204" pitchFamily="34" charset="0"/>
                <a:cs typeface="Arial" panose="020B0604020202020204" pitchFamily="34" charset="0"/>
              </a:rPr>
              <a:t>Risks should be managed to as low as reasonably practicable. Risk must be balanced against the time, cost and difficulty of taking measures to </a:t>
            </a:r>
            <a:r>
              <a:rPr lang="en-US" sz="2400" dirty="0" smtClean="0">
                <a:latin typeface="Arial" panose="020B0604020202020204" pitchFamily="34" charset="0"/>
                <a:cs typeface="Arial" panose="020B0604020202020204" pitchFamily="34" charset="0"/>
              </a:rPr>
              <a:t>reduce</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or </a:t>
            </a:r>
            <a:r>
              <a:rPr lang="en-US" sz="2400" dirty="0">
                <a:latin typeface="Arial" panose="020B0604020202020204" pitchFamily="34" charset="0"/>
                <a:cs typeface="Arial" panose="020B0604020202020204" pitchFamily="34" charset="0"/>
              </a:rPr>
              <a:t>eliminate the risk. The level of risk can be lowered by reducing the severity of the potential consequences, reducing the likelihood of occurrence or </a:t>
            </a:r>
            <a:r>
              <a:rPr lang="en-US" sz="2400" dirty="0" smtClean="0">
                <a:latin typeface="Arial" panose="020B0604020202020204" pitchFamily="34" charset="0"/>
                <a:cs typeface="Arial" panose="020B0604020202020204" pitchFamily="34" charset="0"/>
              </a:rPr>
              <a:t>by</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reducing </a:t>
            </a:r>
            <a:r>
              <a:rPr lang="en-US" sz="2400" dirty="0">
                <a:latin typeface="Arial" panose="020B0604020202020204" pitchFamily="34" charset="0"/>
                <a:cs typeface="Arial" panose="020B0604020202020204" pitchFamily="34" charset="0"/>
              </a:rPr>
              <a:t>exposure to that risk.</a:t>
            </a:r>
          </a:p>
          <a:p>
            <a:r>
              <a:rPr lang="en-US" sz="2400" dirty="0">
                <a:latin typeface="Arial" panose="020B0604020202020204" pitchFamily="34" charset="0"/>
                <a:cs typeface="Arial" panose="020B0604020202020204" pitchFamily="34" charset="0"/>
              </a:rPr>
              <a:t>Corrective action will take into account any existing </a:t>
            </a:r>
            <a:r>
              <a:rPr lang="en-US" sz="2400" dirty="0" err="1">
                <a:latin typeface="Arial" panose="020B0604020202020204" pitchFamily="34" charset="0"/>
                <a:cs typeface="Arial" panose="020B0604020202020204" pitchFamily="34" charset="0"/>
              </a:rPr>
              <a:t>defences</a:t>
            </a:r>
            <a:r>
              <a:rPr lang="en-US" sz="2400" dirty="0">
                <a:latin typeface="Arial" panose="020B0604020202020204" pitchFamily="34" charset="0"/>
                <a:cs typeface="Arial" panose="020B0604020202020204" pitchFamily="34" charset="0"/>
              </a:rPr>
              <a:t> and their inability to achieve an acceptable level of risk. Corrective action should be </a:t>
            </a:r>
            <a:r>
              <a:rPr lang="en-US" sz="2400" dirty="0" smtClean="0">
                <a:latin typeface="Arial" panose="020B0604020202020204" pitchFamily="34" charset="0"/>
                <a:cs typeface="Arial" panose="020B0604020202020204" pitchFamily="34" charset="0"/>
              </a:rPr>
              <a:t>subject</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further risk assessment as outlined in above, in order to determine that the risk is </a:t>
            </a:r>
            <a:r>
              <a:rPr lang="en-US" sz="2400" dirty="0" smtClean="0">
                <a:latin typeface="Arial" panose="020B0604020202020204" pitchFamily="34" charset="0"/>
                <a:cs typeface="Arial" panose="020B0604020202020204" pitchFamily="34" charset="0"/>
              </a:rPr>
              <a:t>now</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acceptable </a:t>
            </a:r>
            <a:r>
              <a:rPr lang="en-US" sz="2400" dirty="0">
                <a:latin typeface="Arial" panose="020B0604020202020204" pitchFamily="34" charset="0"/>
                <a:cs typeface="Arial" panose="020B0604020202020204" pitchFamily="34" charset="0"/>
              </a:rPr>
              <a:t>and that no further risk has been introduced </a:t>
            </a:r>
            <a:r>
              <a:rPr lang="en-US" sz="2400" dirty="0" smtClean="0">
                <a:latin typeface="Arial" panose="020B0604020202020204" pitchFamily="34" charset="0"/>
                <a:cs typeface="Arial" panose="020B0604020202020204" pitchFamily="34" charset="0"/>
              </a:rPr>
              <a:t>into</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operational </a:t>
            </a:r>
            <a:r>
              <a:rPr lang="en-US" sz="2400" dirty="0">
                <a:latin typeface="Arial" panose="020B0604020202020204" pitchFamily="34" charset="0"/>
                <a:cs typeface="Arial" panose="020B0604020202020204" pitchFamily="34" charset="0"/>
              </a:rPr>
              <a:t>activities. Risk mitigations and controls will need to be verified / audited </a:t>
            </a:r>
            <a:r>
              <a:rPr lang="en-US" sz="2400" dirty="0" smtClean="0">
                <a:latin typeface="Arial" panose="020B0604020202020204" pitchFamily="34" charset="0"/>
                <a:cs typeface="Arial" panose="020B0604020202020204" pitchFamily="34" charset="0"/>
              </a:rPr>
              <a:t>to</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ensure </a:t>
            </a:r>
            <a:r>
              <a:rPr lang="en-US" sz="2400" dirty="0">
                <a:latin typeface="Arial" panose="020B0604020202020204" pitchFamily="34" charset="0"/>
                <a:cs typeface="Arial" panose="020B0604020202020204" pitchFamily="34" charset="0"/>
              </a:rPr>
              <a:t>that they are effective.</a:t>
            </a:r>
            <a:endParaRPr lang="tr-T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1991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365125"/>
            <a:ext cx="10515600" cy="357251"/>
          </a:xfrm>
        </p:spPr>
        <p:txBody>
          <a:bodyPr>
            <a:noAutofit/>
          </a:bodyPr>
          <a:lstStyle/>
          <a:p>
            <a:pPr algn="ctr"/>
            <a:r>
              <a:rPr lang="en-US" sz="2800" b="1" dirty="0">
                <a:latin typeface="Arial" panose="020B0604020202020204" pitchFamily="34" charset="0"/>
                <a:cs typeface="Arial" panose="020B0604020202020204" pitchFamily="34" charset="0"/>
              </a:rPr>
              <a:t>Safety Risk Assessment and Mitigation</a:t>
            </a: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941832"/>
            <a:ext cx="10515600" cy="5235131"/>
          </a:xfrm>
        </p:spPr>
        <p:txBody>
          <a:bodyPr>
            <a:normAutofit/>
          </a:bodyPr>
          <a:lstStyle/>
          <a:p>
            <a:pPr marL="0" indent="0" algn="just">
              <a:buNone/>
            </a:pPr>
            <a:r>
              <a:rPr lang="en-US" sz="2400" b="1" dirty="0"/>
              <a:t>End of Mitigation and </a:t>
            </a:r>
            <a:r>
              <a:rPr lang="en-US" sz="2400" b="1" dirty="0" smtClean="0"/>
              <a:t>Feedback</a:t>
            </a:r>
            <a:endParaRPr lang="tr-TR" sz="2400" b="1" dirty="0" smtClean="0"/>
          </a:p>
          <a:p>
            <a:r>
              <a:rPr lang="en-US" sz="2300" dirty="0">
                <a:latin typeface="Arial" panose="020B0604020202020204" pitchFamily="34" charset="0"/>
                <a:cs typeface="Arial" panose="020B0604020202020204" pitchFamily="34" charset="0"/>
              </a:rPr>
              <a:t>When all barriers are maintained and proved that they are completed, </a:t>
            </a:r>
            <a:r>
              <a:rPr lang="en-US" sz="2300" dirty="0" err="1">
                <a:latin typeface="Arial" panose="020B0604020202020204" pitchFamily="34" charset="0"/>
                <a:cs typeface="Arial" panose="020B0604020202020204" pitchFamily="34" charset="0"/>
              </a:rPr>
              <a:t>lastest</a:t>
            </a:r>
            <a:r>
              <a:rPr lang="en-US" sz="2300" dirty="0">
                <a:latin typeface="Arial" panose="020B0604020202020204" pitchFamily="34" charset="0"/>
                <a:cs typeface="Arial" panose="020B0604020202020204" pitchFamily="34" charset="0"/>
              </a:rPr>
              <a:t> evaluation feedback process begins.</a:t>
            </a:r>
          </a:p>
          <a:p>
            <a:r>
              <a:rPr lang="en-US" sz="2300" dirty="0">
                <a:latin typeface="Arial" panose="020B0604020202020204" pitchFamily="34" charset="0"/>
                <a:cs typeface="Arial" panose="020B0604020202020204" pitchFamily="34" charset="0"/>
              </a:rPr>
              <a:t>With the benefit of barriers, the new probability and severity values are determined and multiplied, to see if the risk is currently in acceptable region. </a:t>
            </a:r>
            <a:r>
              <a:rPr lang="en-US" sz="2300" dirty="0" smtClean="0">
                <a:latin typeface="Arial" panose="020B0604020202020204" pitchFamily="34" charset="0"/>
                <a:cs typeface="Arial" panose="020B0604020202020204" pitchFamily="34" charset="0"/>
              </a:rPr>
              <a:t>If</a:t>
            </a:r>
            <a:r>
              <a:rPr lang="tr-TR" sz="2300" dirty="0" smtClean="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not</a:t>
            </a:r>
            <a:r>
              <a:rPr lang="en-US" sz="2300" dirty="0">
                <a:latin typeface="Arial" panose="020B0604020202020204" pitchFamily="34" charset="0"/>
                <a:cs typeface="Arial" panose="020B0604020202020204" pitchFamily="34" charset="0"/>
              </a:rPr>
              <a:t>, a new mitigation process starts out.</a:t>
            </a:r>
          </a:p>
          <a:p>
            <a:r>
              <a:rPr lang="en-US" sz="2300" dirty="0">
                <a:latin typeface="Arial" panose="020B0604020202020204" pitchFamily="34" charset="0"/>
                <a:cs typeface="Arial" panose="020B0604020202020204" pitchFamily="34" charset="0"/>
              </a:rPr>
              <a:t>Feedback is particularly important, to promote reporting and ensure the staff that their reports are considered by the SMS of </a:t>
            </a:r>
            <a:r>
              <a:rPr lang="en-US" sz="2300" dirty="0" smtClean="0">
                <a:latin typeface="Arial" panose="020B0604020202020204" pitchFamily="34" charset="0"/>
                <a:cs typeface="Arial" panose="020B0604020202020204" pitchFamily="34" charset="0"/>
              </a:rPr>
              <a:t>G</a:t>
            </a:r>
            <a:r>
              <a:rPr lang="tr-TR" sz="2300" dirty="0" err="1" smtClean="0">
                <a:latin typeface="Arial" panose="020B0604020202020204" pitchFamily="34" charset="0"/>
                <a:cs typeface="Arial" panose="020B0604020202020204" pitchFamily="34" charset="0"/>
              </a:rPr>
              <a:t>enel</a:t>
            </a:r>
            <a:r>
              <a:rPr lang="tr-TR" sz="2300" dirty="0" smtClean="0">
                <a:latin typeface="Arial" panose="020B0604020202020204" pitchFamily="34" charset="0"/>
                <a:cs typeface="Arial" panose="020B0604020202020204" pitchFamily="34" charset="0"/>
              </a:rPr>
              <a:t> Havacılık</a:t>
            </a:r>
            <a:r>
              <a:rPr lang="en-US" sz="2300" dirty="0" smtClean="0">
                <a:latin typeface="Arial" panose="020B0604020202020204" pitchFamily="34" charset="0"/>
                <a:cs typeface="Arial" panose="020B0604020202020204" pitchFamily="34" charset="0"/>
              </a:rPr>
              <a:t> A.Ş.</a:t>
            </a:r>
            <a:r>
              <a:rPr lang="tr-TR" sz="2300" dirty="0" smtClean="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When </a:t>
            </a:r>
            <a:r>
              <a:rPr lang="en-US" sz="2300" dirty="0">
                <a:latin typeface="Arial" panose="020B0604020202020204" pitchFamily="34" charset="0"/>
                <a:cs typeface="Arial" panose="020B0604020202020204" pitchFamily="34" charset="0"/>
              </a:rPr>
              <a:t>the risk is in acceptable region, the reporter (and other relevant parties) are given feedback, about the barriers and future consideration about </a:t>
            </a:r>
            <a:r>
              <a:rPr lang="en-US" sz="2300" dirty="0" smtClean="0">
                <a:latin typeface="Arial" panose="020B0604020202020204" pitchFamily="34" charset="0"/>
                <a:cs typeface="Arial" panose="020B0604020202020204" pitchFamily="34" charset="0"/>
              </a:rPr>
              <a:t>the</a:t>
            </a:r>
            <a:r>
              <a:rPr lang="tr-TR" sz="2300" dirty="0" smtClean="0">
                <a:latin typeface="Arial" panose="020B0604020202020204" pitchFamily="34" charset="0"/>
                <a:cs typeface="Arial" panose="020B0604020202020204" pitchFamily="34" charset="0"/>
              </a:rPr>
              <a:t> risk</a:t>
            </a:r>
            <a:r>
              <a:rPr lang="tr-TR" sz="2300" dirty="0">
                <a:latin typeface="Arial" panose="020B0604020202020204" pitchFamily="34" charset="0"/>
                <a:cs typeface="Arial" panose="020B0604020202020204" pitchFamily="34" charset="0"/>
              </a:rPr>
              <a:t>.</a:t>
            </a:r>
          </a:p>
          <a:p>
            <a:pPr marL="0" indent="0">
              <a:buNone/>
            </a:pPr>
            <a:r>
              <a:rPr lang="tr-TR" sz="2300" dirty="0" smtClean="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This </a:t>
            </a:r>
            <a:r>
              <a:rPr lang="en-US" sz="2300" dirty="0">
                <a:latin typeface="Arial" panose="020B0604020202020204" pitchFamily="34" charset="0"/>
                <a:cs typeface="Arial" panose="020B0604020202020204" pitchFamily="34" charset="0"/>
              </a:rPr>
              <a:t>feedback should be recorded:</a:t>
            </a:r>
          </a:p>
          <a:p>
            <a:r>
              <a:rPr lang="en-US" sz="2300" dirty="0">
                <a:latin typeface="Arial" panose="020B0604020202020204" pitchFamily="34" charset="0"/>
                <a:cs typeface="Arial" panose="020B0604020202020204" pitchFamily="34" charset="0"/>
              </a:rPr>
              <a:t>If feedback is given during a convention, by the convention report (or minutes)</a:t>
            </a:r>
          </a:p>
          <a:p>
            <a:r>
              <a:rPr lang="en-US" sz="2300" dirty="0">
                <a:latin typeface="Arial" panose="020B0604020202020204" pitchFamily="34" charset="0"/>
                <a:cs typeface="Arial" panose="020B0604020202020204" pitchFamily="34" charset="0"/>
              </a:rPr>
              <a:t>If not, an e-mail is sent to the reporter.</a:t>
            </a:r>
            <a:endParaRPr lang="tr-TR"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60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365125"/>
            <a:ext cx="10515600" cy="357251"/>
          </a:xfrm>
        </p:spPr>
        <p:txBody>
          <a:bodyPr>
            <a:noAutofit/>
          </a:bodyPr>
          <a:lstStyle/>
          <a:p>
            <a:pPr algn="ctr"/>
            <a:r>
              <a:rPr lang="tr-TR" sz="2800" b="1" dirty="0">
                <a:latin typeface="Arial" panose="020B0604020202020204" pitchFamily="34" charset="0"/>
                <a:cs typeface="Arial" panose="020B0604020202020204" pitchFamily="34" charset="0"/>
              </a:rPr>
              <a:t>SAFETY ASSURANCE</a:t>
            </a: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9821" y="1738226"/>
            <a:ext cx="10515600" cy="3289700"/>
          </a:xfrm>
        </p:spPr>
        <p:txBody>
          <a:bodyPr>
            <a:normAutofit/>
          </a:bodyPr>
          <a:lstStyle/>
          <a:p>
            <a:pPr marL="0" indent="0" algn="just">
              <a:buNone/>
            </a:pPr>
            <a:r>
              <a:rPr lang="tr-TR" sz="2400" b="1" dirty="0" err="1"/>
              <a:t>Safety</a:t>
            </a:r>
            <a:r>
              <a:rPr lang="tr-TR" sz="2400" b="1" dirty="0"/>
              <a:t> </a:t>
            </a:r>
            <a:r>
              <a:rPr lang="tr-TR" sz="2400" b="1" dirty="0" err="1"/>
              <a:t>Performance</a:t>
            </a:r>
            <a:r>
              <a:rPr lang="tr-TR" sz="2400" b="1" dirty="0"/>
              <a:t> </a:t>
            </a:r>
            <a:r>
              <a:rPr lang="tr-TR" sz="2400" b="1" dirty="0" err="1" smtClean="0"/>
              <a:t>Objectives</a:t>
            </a:r>
            <a:endParaRPr lang="tr-TR" sz="2400" b="1" dirty="0" smtClean="0"/>
          </a:p>
          <a:p>
            <a:pPr marL="0" indent="0" algn="just">
              <a:buNone/>
            </a:pPr>
            <a:r>
              <a:rPr lang="en-US" sz="2400" dirty="0">
                <a:latin typeface="Arial" panose="020B0604020202020204" pitchFamily="34" charset="0"/>
                <a:cs typeface="Arial" panose="020B0604020202020204" pitchFamily="34" charset="0"/>
              </a:rPr>
              <a:t>The Safety Review Board reviews periodically the safety results through indicators to ensure that the operations are performed as expected. The </a:t>
            </a:r>
            <a:r>
              <a:rPr lang="en-US" sz="2400" dirty="0" smtClean="0">
                <a:latin typeface="Arial" panose="020B0604020202020204" pitchFamily="34" charset="0"/>
                <a:cs typeface="Arial" panose="020B0604020202020204" pitchFamily="34" charset="0"/>
              </a:rPr>
              <a:t>Safety</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Review </a:t>
            </a:r>
            <a:r>
              <a:rPr lang="en-US" sz="2400" dirty="0">
                <a:latin typeface="Arial" panose="020B0604020202020204" pitchFamily="34" charset="0"/>
                <a:cs typeface="Arial" panose="020B0604020202020204" pitchFamily="34" charset="0"/>
              </a:rPr>
              <a:t>Board periodically reviews the safety performance objectives to ensure </a:t>
            </a:r>
            <a:r>
              <a:rPr lang="en-US" sz="2400" dirty="0" smtClean="0">
                <a:latin typeface="Arial" panose="020B0604020202020204" pitchFamily="34" charset="0"/>
                <a:cs typeface="Arial" panose="020B0604020202020204" pitchFamily="34" charset="0"/>
              </a:rPr>
              <a:t>a</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continuous </a:t>
            </a:r>
            <a:r>
              <a:rPr lang="en-US" sz="2400" dirty="0">
                <a:latin typeface="Arial" panose="020B0604020202020204" pitchFamily="34" charset="0"/>
                <a:cs typeface="Arial" panose="020B0604020202020204" pitchFamily="34" charset="0"/>
              </a:rPr>
              <a:t>improvement of the safety. The implementation of </a:t>
            </a:r>
            <a:r>
              <a:rPr lang="en-US" sz="2400" dirty="0" smtClean="0">
                <a:latin typeface="Arial" panose="020B0604020202020204" pitchFamily="34" charset="0"/>
                <a:cs typeface="Arial" panose="020B0604020202020204" pitchFamily="34" charset="0"/>
              </a:rPr>
              <a:t>safety</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improvements </a:t>
            </a:r>
            <a:r>
              <a:rPr lang="en-US" sz="2400" dirty="0">
                <a:latin typeface="Arial" panose="020B0604020202020204" pitchFamily="34" charset="0"/>
                <a:cs typeface="Arial" panose="020B0604020202020204" pitchFamily="34" charset="0"/>
              </a:rPr>
              <a:t>to reach and maintain these objectives is the condition for operating at an acceptable safety risk level.</a:t>
            </a:r>
            <a:endParaRPr lang="tr-T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494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365125"/>
            <a:ext cx="10515600" cy="357251"/>
          </a:xfrm>
        </p:spPr>
        <p:txBody>
          <a:bodyPr>
            <a:noAutofit/>
          </a:bodyPr>
          <a:lstStyle/>
          <a:p>
            <a:pPr algn="ctr"/>
            <a:r>
              <a:rPr lang="tr-TR" sz="2800" b="1" dirty="0">
                <a:latin typeface="Arial" panose="020B0604020202020204" pitchFamily="34" charset="0"/>
                <a:cs typeface="Arial" panose="020B0604020202020204" pitchFamily="34" charset="0"/>
              </a:rPr>
              <a:t>SAFETY ASSURANCE</a:t>
            </a: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20366" y="1548538"/>
            <a:ext cx="10515600" cy="3416159"/>
          </a:xfrm>
        </p:spPr>
        <p:txBody>
          <a:bodyPr>
            <a:normAutofit/>
          </a:bodyPr>
          <a:lstStyle/>
          <a:p>
            <a:pPr marL="0" indent="0" algn="just">
              <a:buNone/>
            </a:pPr>
            <a:r>
              <a:rPr lang="tr-TR" sz="2400" b="1" dirty="0" err="1"/>
              <a:t>Safety</a:t>
            </a:r>
            <a:r>
              <a:rPr lang="tr-TR" sz="2400" b="1" dirty="0"/>
              <a:t> </a:t>
            </a:r>
            <a:r>
              <a:rPr lang="tr-TR" sz="2400" b="1" dirty="0" err="1"/>
              <a:t>Performance</a:t>
            </a:r>
            <a:r>
              <a:rPr lang="tr-TR" sz="2400" b="1" dirty="0"/>
              <a:t> </a:t>
            </a:r>
            <a:r>
              <a:rPr lang="tr-TR" sz="2400" b="1" dirty="0" err="1" smtClean="0"/>
              <a:t>Indicators</a:t>
            </a:r>
            <a:endParaRPr lang="tr-TR" sz="2400" b="1" dirty="0" smtClean="0"/>
          </a:p>
          <a:p>
            <a:pPr marL="0" indent="0" algn="just">
              <a:buNone/>
            </a:pPr>
            <a:r>
              <a:rPr lang="en-US" sz="2400" dirty="0">
                <a:latin typeface="Arial" panose="020B0604020202020204" pitchFamily="34" charset="0"/>
                <a:cs typeface="Arial" panose="020B0604020202020204" pitchFamily="34" charset="0"/>
              </a:rPr>
              <a:t>Safety performance is defined as the level of safety achievement against by </a:t>
            </a:r>
            <a:r>
              <a:rPr lang="en-US" sz="2400" dirty="0" smtClean="0">
                <a:latin typeface="Arial" panose="020B0604020202020204" pitchFamily="34" charset="0"/>
                <a:cs typeface="Arial" panose="020B0604020202020204" pitchFamily="34" charset="0"/>
              </a:rPr>
              <a:t>the</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Safety </a:t>
            </a:r>
            <a:r>
              <a:rPr lang="en-US" sz="2400" dirty="0">
                <a:latin typeface="Arial" panose="020B0604020202020204" pitchFamily="34" charset="0"/>
                <a:cs typeface="Arial" panose="020B0604020202020204" pitchFamily="34" charset="0"/>
              </a:rPr>
              <a:t>Performance Objectives (SPOs), using specific </a:t>
            </a:r>
            <a:r>
              <a:rPr lang="en-US" sz="2400" dirty="0" smtClean="0">
                <a:latin typeface="Arial" panose="020B0604020202020204" pitchFamily="34" charset="0"/>
                <a:cs typeface="Arial" panose="020B0604020202020204" pitchFamily="34" charset="0"/>
              </a:rPr>
              <a:t>Safety</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Performance </a:t>
            </a:r>
            <a:r>
              <a:rPr lang="en-US" sz="2400" dirty="0">
                <a:latin typeface="Arial" panose="020B0604020202020204" pitchFamily="34" charset="0"/>
                <a:cs typeface="Arial" panose="020B0604020202020204" pitchFamily="34" charset="0"/>
              </a:rPr>
              <a:t>Indicators (SPIs). Safety performance reflects the ability of General Aviation to effectively manage risks. Related departments </a:t>
            </a:r>
            <a:r>
              <a:rPr lang="en-US" sz="2400" dirty="0" smtClean="0">
                <a:latin typeface="Arial" panose="020B0604020202020204" pitchFamily="34" charset="0"/>
                <a:cs typeface="Arial" panose="020B0604020202020204" pitchFamily="34" charset="0"/>
              </a:rPr>
              <a:t>send</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periodically </a:t>
            </a:r>
            <a:r>
              <a:rPr lang="en-US" sz="2400" dirty="0">
                <a:latin typeface="Arial" panose="020B0604020202020204" pitchFamily="34" charset="0"/>
                <a:cs typeface="Arial" panose="020B0604020202020204" pitchFamily="34" charset="0"/>
              </a:rPr>
              <a:t>their SPI’s to SMS Department. Safety Action Group can request the </a:t>
            </a:r>
            <a:r>
              <a:rPr lang="en-US" sz="2400" dirty="0" smtClean="0">
                <a:latin typeface="Arial" panose="020B0604020202020204" pitchFamily="34" charset="0"/>
                <a:cs typeface="Arial" panose="020B0604020202020204" pitchFamily="34" charset="0"/>
              </a:rPr>
              <a:t>SMS </a:t>
            </a:r>
            <a:r>
              <a:rPr lang="en-US" sz="2400" dirty="0">
                <a:latin typeface="Arial" panose="020B0604020202020204" pitchFamily="34" charset="0"/>
                <a:cs typeface="Arial" panose="020B0604020202020204" pitchFamily="34" charset="0"/>
              </a:rPr>
              <a:t>Manager to support them by putting in place safety </a:t>
            </a:r>
            <a:r>
              <a:rPr lang="en-US" sz="2400" dirty="0" smtClean="0">
                <a:latin typeface="Arial" panose="020B0604020202020204" pitchFamily="34" charset="0"/>
                <a:cs typeface="Arial" panose="020B0604020202020204" pitchFamily="34" charset="0"/>
              </a:rPr>
              <a:t>indicators</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monitor specific activities for which they have identified potential operational difficulties and/or safety concerns.</a:t>
            </a:r>
            <a:endParaRPr lang="tr-T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2103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365125"/>
            <a:ext cx="10515600" cy="357251"/>
          </a:xfrm>
        </p:spPr>
        <p:txBody>
          <a:bodyPr>
            <a:noAutofit/>
          </a:bodyPr>
          <a:lstStyle/>
          <a:p>
            <a:pPr algn="ctr"/>
            <a:r>
              <a:rPr lang="tr-TR" sz="2800" b="1" dirty="0">
                <a:latin typeface="Arial" panose="020B0604020202020204" pitchFamily="34" charset="0"/>
                <a:cs typeface="Arial" panose="020B0604020202020204" pitchFamily="34" charset="0"/>
              </a:rPr>
              <a:t>SAFETY ASSURANCE</a:t>
            </a: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59277" y="1778412"/>
            <a:ext cx="10515600" cy="2599036"/>
          </a:xfrm>
        </p:spPr>
        <p:txBody>
          <a:bodyPr>
            <a:normAutofit/>
          </a:bodyPr>
          <a:lstStyle/>
          <a:p>
            <a:pPr marL="0" indent="0" algn="just">
              <a:buNone/>
            </a:pPr>
            <a:r>
              <a:rPr lang="tr-TR" sz="2400" b="1" dirty="0" err="1">
                <a:latin typeface="Arial" panose="020B0604020202020204" pitchFamily="34" charset="0"/>
                <a:cs typeface="Arial" panose="020B0604020202020204" pitchFamily="34" charset="0"/>
              </a:rPr>
              <a:t>Safety</a:t>
            </a:r>
            <a:r>
              <a:rPr lang="tr-TR" sz="2400" b="1" dirty="0">
                <a:latin typeface="Arial" panose="020B0604020202020204" pitchFamily="34" charset="0"/>
                <a:cs typeface="Arial" panose="020B0604020202020204" pitchFamily="34" charset="0"/>
              </a:rPr>
              <a:t> </a:t>
            </a:r>
            <a:r>
              <a:rPr lang="tr-TR" sz="2400" b="1" dirty="0" err="1">
                <a:latin typeface="Arial" panose="020B0604020202020204" pitchFamily="34" charset="0"/>
                <a:cs typeface="Arial" panose="020B0604020202020204" pitchFamily="34" charset="0"/>
              </a:rPr>
              <a:t>Performance</a:t>
            </a:r>
            <a:r>
              <a:rPr lang="tr-TR" sz="2400" b="1" dirty="0">
                <a:latin typeface="Arial" panose="020B0604020202020204" pitchFamily="34" charset="0"/>
                <a:cs typeface="Arial" panose="020B0604020202020204" pitchFamily="34" charset="0"/>
              </a:rPr>
              <a:t> </a:t>
            </a:r>
            <a:r>
              <a:rPr lang="tr-TR" sz="2400" b="1" dirty="0" err="1" smtClean="0">
                <a:latin typeface="Arial" panose="020B0604020202020204" pitchFamily="34" charset="0"/>
                <a:cs typeface="Arial" panose="020B0604020202020204" pitchFamily="34" charset="0"/>
              </a:rPr>
              <a:t>Targets</a:t>
            </a:r>
            <a:endParaRPr lang="tr-TR" sz="2400" b="1" dirty="0" smtClean="0">
              <a:latin typeface="Arial" panose="020B0604020202020204" pitchFamily="34" charset="0"/>
              <a:cs typeface="Arial" panose="020B0604020202020204" pitchFamily="34" charset="0"/>
            </a:endParaRPr>
          </a:p>
          <a:p>
            <a:pPr marL="0" indent="0" algn="just">
              <a:buNone/>
            </a:pPr>
            <a:r>
              <a:rPr lang="en-US" sz="2400" dirty="0">
                <a:latin typeface="Arial" panose="020B0604020202020204" pitchFamily="34" charset="0"/>
                <a:cs typeface="Arial" panose="020B0604020202020204" pitchFamily="34" charset="0"/>
              </a:rPr>
              <a:t>With the support of the Safety Actions Group (SAG) and with the agreement of the Safety Review Board (SRB), the </a:t>
            </a:r>
            <a:r>
              <a:rPr lang="en-US" sz="2400" dirty="0" smtClean="0">
                <a:latin typeface="Arial" panose="020B0604020202020204" pitchFamily="34" charset="0"/>
                <a:cs typeface="Arial" panose="020B0604020202020204" pitchFamily="34" charset="0"/>
              </a:rPr>
              <a:t>SMS </a:t>
            </a:r>
            <a:r>
              <a:rPr lang="en-US" sz="2400" dirty="0">
                <a:latin typeface="Arial" panose="020B0604020202020204" pitchFamily="34" charset="0"/>
                <a:cs typeface="Arial" panose="020B0604020202020204" pitchFamily="34" charset="0"/>
              </a:rPr>
              <a:t>Manager defines </a:t>
            </a:r>
            <a:r>
              <a:rPr lang="en-US" sz="2400" dirty="0" smtClean="0">
                <a:latin typeface="Arial" panose="020B0604020202020204" pitchFamily="34" charset="0"/>
                <a:cs typeface="Arial" panose="020B0604020202020204" pitchFamily="34" charset="0"/>
              </a:rPr>
              <a:t>the</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indicators </a:t>
            </a:r>
            <a:r>
              <a:rPr lang="en-US" sz="2400" dirty="0">
                <a:latin typeface="Arial" panose="020B0604020202020204" pitchFamily="34" charset="0"/>
                <a:cs typeface="Arial" panose="020B0604020202020204" pitchFamily="34" charset="0"/>
              </a:rPr>
              <a:t>and their targets to assure that the defined safety objectives are well reached. </a:t>
            </a:r>
            <a:r>
              <a:rPr lang="en-US" sz="2400" dirty="0" smtClean="0">
                <a:latin typeface="Arial" panose="020B0604020202020204" pitchFamily="34" charset="0"/>
                <a:cs typeface="Arial" panose="020B0604020202020204" pitchFamily="34" charset="0"/>
              </a:rPr>
              <a:t>The</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managers </a:t>
            </a:r>
            <a:r>
              <a:rPr lang="en-US" sz="2400" dirty="0">
                <a:latin typeface="Arial" panose="020B0604020202020204" pitchFamily="34" charset="0"/>
                <a:cs typeface="Arial" panose="020B0604020202020204" pitchFamily="34" charset="0"/>
              </a:rPr>
              <a:t>are responsible that the operation reaches </a:t>
            </a:r>
            <a:r>
              <a:rPr lang="en-US" sz="2400" dirty="0" smtClean="0">
                <a:latin typeface="Arial" panose="020B0604020202020204" pitchFamily="34" charset="0"/>
                <a:cs typeface="Arial" panose="020B0604020202020204" pitchFamily="34" charset="0"/>
              </a:rPr>
              <a:t>the</a:t>
            </a:r>
            <a:r>
              <a:rPr lang="tr-TR" sz="2400" dirty="0" smtClean="0">
                <a:latin typeface="Arial" panose="020B0604020202020204" pitchFamily="34" charset="0"/>
                <a:cs typeface="Arial" panose="020B0604020202020204" pitchFamily="34" charset="0"/>
              </a:rPr>
              <a:t> </a:t>
            </a:r>
            <a:r>
              <a:rPr lang="tr-TR" sz="2400" dirty="0" err="1" smtClean="0">
                <a:latin typeface="Arial" panose="020B0604020202020204" pitchFamily="34" charset="0"/>
                <a:cs typeface="Arial" panose="020B0604020202020204" pitchFamily="34" charset="0"/>
              </a:rPr>
              <a:t>requested</a:t>
            </a:r>
            <a:r>
              <a:rPr lang="tr-TR" sz="2400" dirty="0" smtClean="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safety</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targets</a:t>
            </a:r>
            <a:r>
              <a:rPr lang="tr-TR" sz="2400" dirty="0">
                <a:latin typeface="Arial" panose="020B0604020202020204" pitchFamily="34" charset="0"/>
                <a:cs typeface="Arial" panose="020B0604020202020204" pitchFamily="34" charset="0"/>
              </a:rPr>
              <a:t>.</a:t>
            </a:r>
            <a:endParaRPr lang="tr-T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695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548524"/>
            <a:ext cx="10515600" cy="45719"/>
          </a:xfrm>
        </p:spPr>
        <p:txBody>
          <a:bodyPr>
            <a:noAutofit/>
          </a:bodyPr>
          <a:lstStyle/>
          <a:p>
            <a:pPr algn="ctr"/>
            <a:r>
              <a:rPr lang="en-US" sz="2400" b="1" dirty="0">
                <a:latin typeface="Arial" panose="020B0604020202020204" pitchFamily="34" charset="0"/>
                <a:cs typeface="Arial" panose="020B0604020202020204" pitchFamily="34" charset="0"/>
              </a:rPr>
              <a:t>How To Measure Safety Performance</a:t>
            </a:r>
            <a:r>
              <a:rPr lang="tr-TR" sz="2400" b="1" dirty="0">
                <a:latin typeface="Arial" panose="020B0604020202020204" pitchFamily="34" charset="0"/>
                <a:cs typeface="Arial" panose="020B0604020202020204" pitchFamily="34" charset="0"/>
              </a:rPr>
              <a:t/>
            </a:r>
            <a:br>
              <a:rPr lang="tr-TR" sz="2400" b="1" dirty="0">
                <a:latin typeface="Arial" panose="020B0604020202020204" pitchFamily="34" charset="0"/>
                <a:cs typeface="Arial" panose="020B0604020202020204" pitchFamily="34" charset="0"/>
              </a:rPr>
            </a:br>
            <a:endParaRPr lang="tr-TR" sz="24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44296" y="594243"/>
            <a:ext cx="10515600" cy="5235131"/>
          </a:xfrm>
        </p:spPr>
        <p:txBody>
          <a:bodyPr>
            <a:normAutofit fontScale="92500" lnSpcReduction="10000"/>
          </a:bodyPr>
          <a:lstStyle/>
          <a:p>
            <a:pPr marL="0" indent="0" algn="just">
              <a:buNone/>
            </a:pPr>
            <a:endParaRPr lang="tr-TR" sz="2400" b="1" dirty="0" smtClean="0">
              <a:latin typeface="Arial" panose="020B0604020202020204" pitchFamily="34" charset="0"/>
              <a:cs typeface="Arial" panose="020B0604020202020204" pitchFamily="34" charset="0"/>
            </a:endParaRPr>
          </a:p>
          <a:p>
            <a:pPr marL="0" indent="0" algn="just">
              <a:buNone/>
            </a:pPr>
            <a:r>
              <a:rPr lang="en-US" sz="2400" dirty="0">
                <a:latin typeface="Arial" panose="020B0604020202020204" pitchFamily="34" charset="0"/>
                <a:cs typeface="Arial" panose="020B0604020202020204" pitchFamily="34" charset="0"/>
              </a:rPr>
              <a:t>To achieve an acceptable level (or any level) of safety performance, SMS Department establish a system to measure its safety performance. After that, </a:t>
            </a:r>
            <a:r>
              <a:rPr lang="en-US" sz="2400" dirty="0" smtClean="0">
                <a:latin typeface="Arial" panose="020B0604020202020204" pitchFamily="34" charset="0"/>
                <a:cs typeface="Arial" panose="020B0604020202020204" pitchFamily="34" charset="0"/>
              </a:rPr>
              <a:t>it</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will </a:t>
            </a:r>
            <a:r>
              <a:rPr lang="en-US" sz="2400" dirty="0">
                <a:latin typeface="Arial" panose="020B0604020202020204" pitchFamily="34" charset="0"/>
                <a:cs typeface="Arial" panose="020B0604020202020204" pitchFamily="34" charset="0"/>
              </a:rPr>
              <a:t>then decide on what is that acceptable level of safety to be achieved, within a given monitoring period. SMS Department ensure a few </a:t>
            </a:r>
            <a:r>
              <a:rPr lang="en-US" sz="2400" dirty="0" smtClean="0">
                <a:latin typeface="Arial" panose="020B0604020202020204" pitchFamily="34" charset="0"/>
                <a:cs typeface="Arial" panose="020B0604020202020204" pitchFamily="34" charset="0"/>
              </a:rPr>
              <a:t>characteristics</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of </a:t>
            </a:r>
            <a:r>
              <a:rPr lang="en-US" sz="2400" dirty="0">
                <a:latin typeface="Arial" panose="020B0604020202020204" pitchFamily="34" charset="0"/>
                <a:cs typeface="Arial" panose="020B0604020202020204" pitchFamily="34" charset="0"/>
              </a:rPr>
              <a:t>the safety performance measurement mechanism and indicators which are to be developed:</a:t>
            </a:r>
          </a:p>
          <a:p>
            <a:pPr marL="0" indent="0" algn="just">
              <a:buNone/>
            </a:pPr>
            <a:r>
              <a:rPr lang="en-US" sz="2400" dirty="0">
                <a:latin typeface="Arial" panose="020B0604020202020204" pitchFamily="34" charset="0"/>
                <a:cs typeface="Arial" panose="020B0604020202020204" pitchFamily="34" charset="0"/>
              </a:rPr>
              <a:t>• They should be quantitative and measurable.</a:t>
            </a:r>
          </a:p>
          <a:p>
            <a:pPr marL="0" indent="0" algn="just">
              <a:buNone/>
            </a:pPr>
            <a:r>
              <a:rPr lang="en-US" sz="2400" dirty="0">
                <a:latin typeface="Arial" panose="020B0604020202020204" pitchFamily="34" charset="0"/>
                <a:cs typeface="Arial" panose="020B0604020202020204" pitchFamily="34" charset="0"/>
              </a:rPr>
              <a:t>• They should be an expression of the safety performance status of the Aviation system or operational areas.</a:t>
            </a:r>
          </a:p>
          <a:p>
            <a:pPr marL="0" indent="0" algn="just">
              <a:buNone/>
            </a:pPr>
            <a:r>
              <a:rPr lang="en-US" sz="2400" dirty="0">
                <a:latin typeface="Arial" panose="020B0604020202020204" pitchFamily="34" charset="0"/>
                <a:cs typeface="Arial" panose="020B0604020202020204" pitchFamily="34" charset="0"/>
              </a:rPr>
              <a:t>• They should have provision for monitoring performance in relation to certain data-based performance markers.</a:t>
            </a:r>
          </a:p>
          <a:p>
            <a:pPr marL="0" indent="0" algn="just">
              <a:buNone/>
            </a:pPr>
            <a:r>
              <a:rPr lang="en-US" sz="2400" dirty="0">
                <a:latin typeface="Arial" panose="020B0604020202020204" pitchFamily="34" charset="0"/>
                <a:cs typeface="Arial" panose="020B0604020202020204" pitchFamily="34" charset="0"/>
              </a:rPr>
              <a:t>• They should collectively be able to give a bottom line measurable performance status.</a:t>
            </a:r>
          </a:p>
          <a:p>
            <a:pPr marL="0" indent="0" algn="just">
              <a:buNone/>
            </a:pPr>
            <a:r>
              <a:rPr lang="en-US" sz="2400" dirty="0">
                <a:latin typeface="Arial" panose="020B0604020202020204" pitchFamily="34" charset="0"/>
                <a:cs typeface="Arial" panose="020B0604020202020204" pitchFamily="34" charset="0"/>
              </a:rPr>
              <a:t>• This bottom line performance status should be able to tell whether the planned acceptable level of safety performance has been achieved or </a:t>
            </a:r>
            <a:r>
              <a:rPr lang="en-US" sz="2400" dirty="0" smtClean="0">
                <a:latin typeface="Arial" panose="020B0604020202020204" pitchFamily="34" charset="0"/>
                <a:cs typeface="Arial" panose="020B0604020202020204" pitchFamily="34" charset="0"/>
              </a:rPr>
              <a:t>not,</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 </a:t>
            </a:r>
            <a:r>
              <a:rPr lang="en-US" sz="2400" dirty="0">
                <a:latin typeface="Arial" panose="020B0604020202020204" pitchFamily="34" charset="0"/>
                <a:cs typeface="Arial" panose="020B0604020202020204" pitchFamily="34" charset="0"/>
              </a:rPr>
              <a:t>the end of a monitoring period.</a:t>
            </a:r>
            <a:endParaRPr lang="tr-T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311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5152" y="596647"/>
            <a:ext cx="10515600" cy="265175"/>
          </a:xfrm>
        </p:spPr>
        <p:txBody>
          <a:bodyPr>
            <a:noAutofit/>
          </a:bodyPr>
          <a:lstStyle/>
          <a:p>
            <a:pPr algn="ctr"/>
            <a:r>
              <a:rPr lang="en-US" sz="2400" b="1" dirty="0">
                <a:latin typeface="Arial" panose="020B0604020202020204" pitchFamily="34" charset="0"/>
                <a:cs typeface="Arial" panose="020B0604020202020204" pitchFamily="34" charset="0"/>
              </a:rPr>
              <a:t>How To Measure Safety Performance</a:t>
            </a:r>
            <a:r>
              <a:rPr lang="tr-TR" sz="2400" b="1" dirty="0">
                <a:latin typeface="Arial" panose="020B0604020202020204" pitchFamily="34" charset="0"/>
                <a:cs typeface="Arial" panose="020B0604020202020204" pitchFamily="34" charset="0"/>
              </a:rPr>
              <a:t/>
            </a:r>
            <a:br>
              <a:rPr lang="tr-TR" sz="2400" b="1" dirty="0">
                <a:latin typeface="Arial" panose="020B0604020202020204" pitchFamily="34" charset="0"/>
                <a:cs typeface="Arial" panose="020B0604020202020204" pitchFamily="34" charset="0"/>
              </a:rPr>
            </a:br>
            <a:endParaRPr lang="tr-TR" sz="24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5152" y="1458468"/>
            <a:ext cx="10515600" cy="3941064"/>
          </a:xfrm>
        </p:spPr>
        <p:txBody>
          <a:bodyPr>
            <a:normAutofit/>
          </a:bodyPr>
          <a:lstStyle/>
          <a:p>
            <a:pPr marL="0" indent="0">
              <a:buNone/>
            </a:pPr>
            <a:r>
              <a:rPr lang="en-US" sz="2200" dirty="0">
                <a:latin typeface="Arial" panose="020B0604020202020204" pitchFamily="34" charset="0"/>
                <a:cs typeface="Arial" panose="020B0604020202020204" pitchFamily="34" charset="0"/>
              </a:rPr>
              <a:t>A safety performance indicator has to be more than just a basic data chart, more than just a continuous data trending chart. It must have the </a:t>
            </a:r>
            <a:r>
              <a:rPr lang="en-US" sz="2200" dirty="0" smtClean="0">
                <a:latin typeface="Arial" panose="020B0604020202020204" pitchFamily="34" charset="0"/>
                <a:cs typeface="Arial" panose="020B0604020202020204" pitchFamily="34" charset="0"/>
              </a:rPr>
              <a:t>capability</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for </a:t>
            </a:r>
            <a:r>
              <a:rPr lang="en-US" sz="2200" dirty="0">
                <a:latin typeface="Arial" panose="020B0604020202020204" pitchFamily="34" charset="0"/>
                <a:cs typeface="Arial" panose="020B0604020202020204" pitchFamily="34" charset="0"/>
              </a:rPr>
              <a:t>building in planned Targets to be achieved as well as Alert levels to be avoided. These two complementary and parallel markers will then serve </a:t>
            </a:r>
            <a:r>
              <a:rPr lang="en-US" sz="2200" dirty="0" smtClean="0">
                <a:latin typeface="Arial" panose="020B0604020202020204" pitchFamily="34" charset="0"/>
                <a:cs typeface="Arial" panose="020B0604020202020204" pitchFamily="34" charset="0"/>
              </a:rPr>
              <a:t>to</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transform </a:t>
            </a:r>
            <a:r>
              <a:rPr lang="en-US" sz="2200" dirty="0">
                <a:latin typeface="Arial" panose="020B0604020202020204" pitchFamily="34" charset="0"/>
                <a:cs typeface="Arial" panose="020B0604020202020204" pitchFamily="34" charset="0"/>
              </a:rPr>
              <a:t>a common data trending chart into a safety performance indicator. By means of these </a:t>
            </a:r>
            <a:r>
              <a:rPr lang="en-US" sz="2200" dirty="0" smtClean="0">
                <a:latin typeface="Arial" panose="020B0604020202020204" pitchFamily="34" charset="0"/>
                <a:cs typeface="Arial" panose="020B0604020202020204" pitchFamily="34" charset="0"/>
              </a:rPr>
              <a:t>two</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observable </a:t>
            </a:r>
            <a:r>
              <a:rPr lang="en-US" sz="2200" dirty="0">
                <a:latin typeface="Arial" panose="020B0604020202020204" pitchFamily="34" charset="0"/>
                <a:cs typeface="Arial" panose="020B0604020202020204" pitchFamily="34" charset="0"/>
              </a:rPr>
              <a:t>and countable markers, the </a:t>
            </a:r>
            <a:r>
              <a:rPr lang="en-US" sz="2200" dirty="0" smtClean="0">
                <a:latin typeface="Arial" panose="020B0604020202020204" pitchFamily="34" charset="0"/>
                <a:cs typeface="Arial" panose="020B0604020202020204" pitchFamily="34" charset="0"/>
              </a:rPr>
              <a:t>performance</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of </a:t>
            </a:r>
            <a:r>
              <a:rPr lang="en-US" sz="2200" dirty="0">
                <a:latin typeface="Arial" panose="020B0604020202020204" pitchFamily="34" charset="0"/>
                <a:cs typeface="Arial" panose="020B0604020202020204" pitchFamily="34" charset="0"/>
              </a:rPr>
              <a:t>a safety indicator is made quantifiable. This quantification process (at end of monitoring period) is achieved by asking two basic questions:</a:t>
            </a:r>
          </a:p>
          <a:p>
            <a:pPr marL="0" indent="0">
              <a:buNone/>
            </a:pP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1</a:t>
            </a:r>
            <a:r>
              <a:rPr lang="en-US" sz="2200" dirty="0">
                <a:latin typeface="Arial" panose="020B0604020202020204" pitchFamily="34" charset="0"/>
                <a:cs typeface="Arial" panose="020B0604020202020204" pitchFamily="34" charset="0"/>
              </a:rPr>
              <a:t>) Has the indicator breached its Alert level? [Yes/ No] and</a:t>
            </a:r>
          </a:p>
          <a:p>
            <a:pPr marL="0" indent="0">
              <a:buNone/>
            </a:pP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Has the indicator achieved its planned Target performance level? [Yes/ No]</a:t>
            </a:r>
            <a:endParaRPr lang="tr-T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878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44296" y="441257"/>
            <a:ext cx="10515600" cy="498465"/>
          </a:xfrm>
        </p:spPr>
        <p:txBody>
          <a:bodyPr>
            <a:noAutofit/>
          </a:bodyPr>
          <a:lstStyle/>
          <a:p>
            <a:pPr algn="ctr"/>
            <a:r>
              <a:rPr lang="en-US" sz="2400" b="1" dirty="0">
                <a:latin typeface="Arial" panose="020B0604020202020204" pitchFamily="34" charset="0"/>
                <a:cs typeface="Arial" panose="020B0604020202020204" pitchFamily="34" charset="0"/>
              </a:rPr>
              <a:t>How To Measure Safety Performance</a:t>
            </a:r>
            <a:r>
              <a:rPr lang="tr-TR" sz="2400" b="1" dirty="0">
                <a:latin typeface="Arial" panose="020B0604020202020204" pitchFamily="34" charset="0"/>
                <a:cs typeface="Arial" panose="020B0604020202020204" pitchFamily="34" charset="0"/>
              </a:rPr>
              <a:t/>
            </a:r>
            <a:br>
              <a:rPr lang="tr-TR" sz="2400" b="1" dirty="0">
                <a:latin typeface="Arial" panose="020B0604020202020204" pitchFamily="34" charset="0"/>
                <a:cs typeface="Arial" panose="020B0604020202020204" pitchFamily="34" charset="0"/>
              </a:rPr>
            </a:br>
            <a:endParaRPr lang="tr-TR" sz="24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44296" y="1490473"/>
            <a:ext cx="10515600" cy="4197096"/>
          </a:xfrm>
        </p:spPr>
        <p:txBody>
          <a:bodyPr>
            <a:normAutofit/>
          </a:bodyPr>
          <a:lstStyle/>
          <a:p>
            <a:pPr marL="0" indent="0" algn="just">
              <a:buNone/>
            </a:pPr>
            <a:r>
              <a:rPr lang="tr-TR" sz="2200" b="1" dirty="0" err="1">
                <a:latin typeface="Arial" panose="020B0604020202020204" pitchFamily="34" charset="0"/>
                <a:cs typeface="Arial" panose="020B0604020202020204" pitchFamily="34" charset="0"/>
              </a:rPr>
              <a:t>Alert</a:t>
            </a:r>
            <a:r>
              <a:rPr lang="tr-TR" sz="2200" b="1" dirty="0">
                <a:latin typeface="Arial" panose="020B0604020202020204" pitchFamily="34" charset="0"/>
                <a:cs typeface="Arial" panose="020B0604020202020204" pitchFamily="34" charset="0"/>
              </a:rPr>
              <a:t> </a:t>
            </a:r>
            <a:r>
              <a:rPr lang="tr-TR" sz="2200" b="1" dirty="0" err="1" smtClean="0">
                <a:latin typeface="Arial" panose="020B0604020202020204" pitchFamily="34" charset="0"/>
                <a:cs typeface="Arial" panose="020B0604020202020204" pitchFamily="34" charset="0"/>
              </a:rPr>
              <a:t>Levels</a:t>
            </a:r>
            <a:endParaRPr lang="tr-TR" sz="2200" b="1" dirty="0" smtClean="0">
              <a:latin typeface="Arial" panose="020B0604020202020204" pitchFamily="34" charset="0"/>
              <a:cs typeface="Arial" panose="020B0604020202020204" pitchFamily="34" charset="0"/>
            </a:endParaRPr>
          </a:p>
          <a:p>
            <a:pPr marL="0" indent="0" algn="just">
              <a:buNone/>
            </a:pPr>
            <a:r>
              <a:rPr lang="en-US" sz="2200" dirty="0">
                <a:latin typeface="Arial" panose="020B0604020202020204" pitchFamily="34" charset="0"/>
                <a:cs typeface="Arial" panose="020B0604020202020204" pitchFamily="34" charset="0"/>
              </a:rPr>
              <a:t>Besides serving as one of the two data trending performance quantifiers, an alert level is fundamentally the caution light or alarm bell of a </a:t>
            </a:r>
            <a:r>
              <a:rPr lang="en-US" sz="2200" dirty="0" smtClean="0">
                <a:latin typeface="Arial" panose="020B0604020202020204" pitchFamily="34" charset="0"/>
                <a:cs typeface="Arial" panose="020B0604020202020204" pitchFamily="34" charset="0"/>
              </a:rPr>
              <a:t>Safety</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Performance </a:t>
            </a:r>
            <a:r>
              <a:rPr lang="en-US" sz="2200" dirty="0">
                <a:latin typeface="Arial" panose="020B0604020202020204" pitchFamily="34" charset="0"/>
                <a:cs typeface="Arial" panose="020B0604020202020204" pitchFamily="34" charset="0"/>
              </a:rPr>
              <a:t>Indicator (SPI). Breaching an Alert level implies that a data set has trended into an abnormal/undesirable region (in relation to its </a:t>
            </a:r>
            <a:r>
              <a:rPr lang="en-US" sz="2200" dirty="0" smtClean="0">
                <a:latin typeface="Arial" panose="020B0604020202020204" pitchFamily="34" charset="0"/>
                <a:cs typeface="Arial" panose="020B0604020202020204" pitchFamily="34" charset="0"/>
              </a:rPr>
              <a:t>historical</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performance</a:t>
            </a:r>
            <a:r>
              <a:rPr lang="en-US" sz="2200" dirty="0">
                <a:latin typeface="Arial" panose="020B0604020202020204" pitchFamily="34" charset="0"/>
                <a:cs typeface="Arial" panose="020B0604020202020204" pitchFamily="34" charset="0"/>
              </a:rPr>
              <a:t>). In the case of a safety (occurrences) indicator it would mean an abnormal escalation of the occurrence type being tracked, implying a </a:t>
            </a:r>
            <a:r>
              <a:rPr lang="en-US" sz="2200" dirty="0" smtClean="0">
                <a:latin typeface="Arial" panose="020B0604020202020204" pitchFamily="34" charset="0"/>
                <a:cs typeface="Arial" panose="020B0604020202020204" pitchFamily="34" charset="0"/>
              </a:rPr>
              <a:t>high</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risk </a:t>
            </a:r>
            <a:r>
              <a:rPr lang="en-US" sz="2200" dirty="0">
                <a:latin typeface="Arial" panose="020B0604020202020204" pitchFamily="34" charset="0"/>
                <a:cs typeface="Arial" panose="020B0604020202020204" pitchFamily="34" charset="0"/>
              </a:rPr>
              <a:t>situation of subsequent "out of control" occurrence rates. The determination of such an Alert boundary or level is associated with the </a:t>
            </a:r>
            <a:r>
              <a:rPr lang="en-US" sz="2200" dirty="0" smtClean="0">
                <a:latin typeface="Arial" panose="020B0604020202020204" pitchFamily="34" charset="0"/>
                <a:cs typeface="Arial" panose="020B0604020202020204" pitchFamily="34" charset="0"/>
              </a:rPr>
              <a:t>recent</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historical </a:t>
            </a:r>
            <a:r>
              <a:rPr lang="en-US" sz="2200" dirty="0">
                <a:latin typeface="Arial" panose="020B0604020202020204" pitchFamily="34" charset="0"/>
                <a:cs typeface="Arial" panose="020B0604020202020204" pitchFamily="34" charset="0"/>
              </a:rPr>
              <a:t>data trending behavior of the same indicator. The rationale for this is to ensure that a safety indicator’s current Alert setting has taken </a:t>
            </a:r>
            <a:r>
              <a:rPr lang="en-US" sz="2200" dirty="0" smtClean="0">
                <a:latin typeface="Arial" panose="020B0604020202020204" pitchFamily="34" charset="0"/>
                <a:cs typeface="Arial" panose="020B0604020202020204" pitchFamily="34" charset="0"/>
              </a:rPr>
              <a:t>into</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consideration </a:t>
            </a:r>
            <a:r>
              <a:rPr lang="en-US" sz="2200" dirty="0">
                <a:latin typeface="Arial" panose="020B0604020202020204" pitchFamily="34" charset="0"/>
                <a:cs typeface="Arial" panose="020B0604020202020204" pitchFamily="34" charset="0"/>
              </a:rPr>
              <a:t>its own recent historical performance or behavior.</a:t>
            </a:r>
            <a:endParaRPr lang="tr-T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61576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956748" y="432055"/>
            <a:ext cx="10515600" cy="265175"/>
          </a:xfrm>
        </p:spPr>
        <p:txBody>
          <a:bodyPr>
            <a:noAutofit/>
          </a:bodyPr>
          <a:lstStyle/>
          <a:p>
            <a:pPr algn="ctr"/>
            <a:r>
              <a:rPr lang="en-US" sz="2400" b="1" dirty="0">
                <a:latin typeface="Arial" panose="020B0604020202020204" pitchFamily="34" charset="0"/>
                <a:cs typeface="Arial" panose="020B0604020202020204" pitchFamily="34" charset="0"/>
              </a:rPr>
              <a:t>How To Measure Safety Performance</a:t>
            </a:r>
            <a:r>
              <a:rPr lang="tr-TR" sz="2800" b="1" dirty="0">
                <a:latin typeface="Arial" panose="020B0604020202020204" pitchFamily="34" charset="0"/>
                <a:cs typeface="Arial" panose="020B0604020202020204" pitchFamily="34" charset="0"/>
              </a:rPr>
              <a:t/>
            </a:r>
            <a:br>
              <a:rPr lang="tr-TR" sz="2800" b="1" dirty="0">
                <a:latin typeface="Arial" panose="020B0604020202020204" pitchFamily="34" charset="0"/>
                <a:cs typeface="Arial" panose="020B0604020202020204" pitchFamily="34" charset="0"/>
              </a:rPr>
            </a:b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1394460"/>
            <a:ext cx="10515600" cy="4069080"/>
          </a:xfrm>
        </p:spPr>
        <p:txBody>
          <a:bodyPr>
            <a:normAutofit/>
          </a:bodyPr>
          <a:lstStyle/>
          <a:p>
            <a:pPr marL="0" indent="0" algn="just">
              <a:buNone/>
            </a:pPr>
            <a:r>
              <a:rPr lang="en-US" sz="2200" dirty="0">
                <a:latin typeface="Arial" panose="020B0604020202020204" pitchFamily="34" charset="0"/>
                <a:cs typeface="Arial" panose="020B0604020202020204" pitchFamily="34" charset="0"/>
              </a:rPr>
              <a:t>The historical data performance is specifically measured by means of two </a:t>
            </a:r>
            <a:r>
              <a:rPr lang="en-US" sz="2200" dirty="0" smtClean="0">
                <a:latin typeface="Arial" panose="020B0604020202020204" pitchFamily="34" charset="0"/>
                <a:cs typeface="Arial" panose="020B0604020202020204" pitchFamily="34" charset="0"/>
              </a:rPr>
              <a:t>characteristics</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of </a:t>
            </a:r>
            <a:r>
              <a:rPr lang="en-US" sz="2200" dirty="0">
                <a:latin typeface="Arial" panose="020B0604020202020204" pitchFamily="34" charset="0"/>
                <a:cs typeface="Arial" panose="020B0604020202020204" pitchFamily="34" charset="0"/>
              </a:rPr>
              <a:t>the historical data set:</a:t>
            </a:r>
          </a:p>
          <a:p>
            <a:pPr marL="0" indent="0" algn="just">
              <a:buNone/>
            </a:pPr>
            <a:r>
              <a:rPr lang="tr-TR" sz="2200" dirty="0">
                <a:latin typeface="Arial" panose="020B0604020202020204" pitchFamily="34" charset="0"/>
                <a:cs typeface="Arial" panose="020B0604020202020204" pitchFamily="34" charset="0"/>
              </a:rPr>
              <a:t>• </a:t>
            </a:r>
            <a:r>
              <a:rPr lang="tr-TR" sz="2200" dirty="0" err="1">
                <a:latin typeface="Arial" panose="020B0604020202020204" pitchFamily="34" charset="0"/>
                <a:cs typeface="Arial" panose="020B0604020202020204" pitchFamily="34" charset="0"/>
              </a:rPr>
              <a:t>Average</a:t>
            </a:r>
            <a:r>
              <a:rPr lang="tr-TR" sz="2200" dirty="0">
                <a:latin typeface="Arial" panose="020B0604020202020204" pitchFamily="34" charset="0"/>
                <a:cs typeface="Arial" panose="020B0604020202020204" pitchFamily="34" charset="0"/>
              </a:rPr>
              <a:t> </a:t>
            </a:r>
            <a:r>
              <a:rPr lang="tr-TR" sz="2200" dirty="0" err="1">
                <a:latin typeface="Arial" panose="020B0604020202020204" pitchFamily="34" charset="0"/>
                <a:cs typeface="Arial" panose="020B0604020202020204" pitchFamily="34" charset="0"/>
              </a:rPr>
              <a:t>value</a:t>
            </a:r>
            <a:r>
              <a:rPr lang="tr-TR" sz="2200" dirty="0">
                <a:latin typeface="Arial" panose="020B0604020202020204" pitchFamily="34" charset="0"/>
                <a:cs typeface="Arial" panose="020B0604020202020204" pitchFamily="34" charset="0"/>
              </a:rPr>
              <a:t>, </a:t>
            </a:r>
            <a:r>
              <a:rPr lang="tr-TR" sz="2200" dirty="0" err="1">
                <a:latin typeface="Arial" panose="020B0604020202020204" pitchFamily="34" charset="0"/>
                <a:cs typeface="Arial" panose="020B0604020202020204" pitchFamily="34" charset="0"/>
              </a:rPr>
              <a:t>and</a:t>
            </a:r>
            <a:endParaRPr lang="tr-TR" sz="2200" dirty="0">
              <a:latin typeface="Arial" panose="020B0604020202020204" pitchFamily="34" charset="0"/>
              <a:cs typeface="Arial" panose="020B0604020202020204" pitchFamily="34" charset="0"/>
            </a:endParaRPr>
          </a:p>
          <a:p>
            <a:pPr marL="0" indent="0" algn="just">
              <a:buNone/>
            </a:pPr>
            <a:r>
              <a:rPr lang="en-US" sz="2200" dirty="0">
                <a:latin typeface="Arial" panose="020B0604020202020204" pitchFamily="34" charset="0"/>
                <a:cs typeface="Arial" panose="020B0604020202020204" pitchFamily="34" charset="0"/>
              </a:rPr>
              <a:t>• Standard Deviation (SD) value (all </a:t>
            </a:r>
            <a:r>
              <a:rPr lang="en-US" sz="2200" dirty="0" err="1">
                <a:latin typeface="Arial" panose="020B0604020202020204" pitchFamily="34" charset="0"/>
                <a:cs typeface="Arial" panose="020B0604020202020204" pitchFamily="34" charset="0"/>
              </a:rPr>
              <a:t>std</a:t>
            </a:r>
            <a:r>
              <a:rPr lang="en-US" sz="2200" dirty="0">
                <a:latin typeface="Arial" panose="020B0604020202020204" pitchFamily="34" charset="0"/>
                <a:cs typeface="Arial" panose="020B0604020202020204" pitchFamily="34" charset="0"/>
              </a:rPr>
              <a:t> measuring methods can be used). From these two values (Average and SD), the Alert level for the </a:t>
            </a:r>
            <a:r>
              <a:rPr lang="en-US" sz="2200" dirty="0" smtClean="0">
                <a:latin typeface="Arial" panose="020B0604020202020204" pitchFamily="34" charset="0"/>
                <a:cs typeface="Arial" panose="020B0604020202020204" pitchFamily="34" charset="0"/>
              </a:rPr>
              <a:t>current</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(or </a:t>
            </a:r>
            <a:r>
              <a:rPr lang="en-US" sz="2200" dirty="0">
                <a:latin typeface="Arial" panose="020B0604020202020204" pitchFamily="34" charset="0"/>
                <a:cs typeface="Arial" panose="020B0604020202020204" pitchFamily="34" charset="0"/>
              </a:rPr>
              <a:t>next) monitoring period of the safety indicator chart is derived and plotted as follows:</a:t>
            </a:r>
          </a:p>
          <a:p>
            <a:pPr marL="0" indent="0" algn="just">
              <a:buNone/>
            </a:pPr>
            <a:r>
              <a:rPr lang="tr-TR" sz="2200" dirty="0">
                <a:latin typeface="Arial" panose="020B0604020202020204" pitchFamily="34" charset="0"/>
                <a:cs typeface="Arial" panose="020B0604020202020204" pitchFamily="34" charset="0"/>
              </a:rPr>
              <a:t>• </a:t>
            </a:r>
            <a:r>
              <a:rPr lang="tr-TR" sz="2200" dirty="0" err="1">
                <a:latin typeface="Arial" panose="020B0604020202020204" pitchFamily="34" charset="0"/>
                <a:cs typeface="Arial" panose="020B0604020202020204" pitchFamily="34" charset="0"/>
              </a:rPr>
              <a:t>Average</a:t>
            </a:r>
            <a:r>
              <a:rPr lang="tr-TR" sz="2200" dirty="0">
                <a:latin typeface="Arial" panose="020B0604020202020204" pitchFamily="34" charset="0"/>
                <a:cs typeface="Arial" panose="020B0604020202020204" pitchFamily="34" charset="0"/>
              </a:rPr>
              <a:t> + 1 SD/</a:t>
            </a:r>
            <a:r>
              <a:rPr lang="tr-TR" sz="2200" dirty="0" err="1">
                <a:latin typeface="Arial" panose="020B0604020202020204" pitchFamily="34" charset="0"/>
                <a:cs typeface="Arial" panose="020B0604020202020204" pitchFamily="34" charset="0"/>
              </a:rPr>
              <a:t>Average</a:t>
            </a:r>
            <a:r>
              <a:rPr lang="tr-TR" sz="2200" dirty="0">
                <a:latin typeface="Arial" panose="020B0604020202020204" pitchFamily="34" charset="0"/>
                <a:cs typeface="Arial" panose="020B0604020202020204" pitchFamily="34" charset="0"/>
              </a:rPr>
              <a:t> - 1 SD,</a:t>
            </a:r>
          </a:p>
          <a:p>
            <a:pPr marL="0" indent="0" algn="just">
              <a:buNone/>
            </a:pPr>
            <a:r>
              <a:rPr lang="en-US" sz="2200" dirty="0">
                <a:latin typeface="Arial" panose="020B0604020202020204" pitchFamily="34" charset="0"/>
                <a:cs typeface="Arial" panose="020B0604020202020204" pitchFamily="34" charset="0"/>
              </a:rPr>
              <a:t>• Average + 2 SD/Average - 2 SD and</a:t>
            </a:r>
          </a:p>
          <a:p>
            <a:pPr marL="0" indent="0" algn="just">
              <a:buNone/>
            </a:pPr>
            <a:r>
              <a:rPr lang="tr-TR" sz="2200" dirty="0">
                <a:latin typeface="Arial" panose="020B0604020202020204" pitchFamily="34" charset="0"/>
                <a:cs typeface="Arial" panose="020B0604020202020204" pitchFamily="34" charset="0"/>
              </a:rPr>
              <a:t>• </a:t>
            </a:r>
            <a:r>
              <a:rPr lang="tr-TR" sz="2200" dirty="0" err="1">
                <a:latin typeface="Arial" panose="020B0604020202020204" pitchFamily="34" charset="0"/>
                <a:cs typeface="Arial" panose="020B0604020202020204" pitchFamily="34" charset="0"/>
              </a:rPr>
              <a:t>Average</a:t>
            </a:r>
            <a:r>
              <a:rPr lang="tr-TR" sz="2200" dirty="0">
                <a:latin typeface="Arial" panose="020B0604020202020204" pitchFamily="34" charset="0"/>
                <a:cs typeface="Arial" panose="020B0604020202020204" pitchFamily="34" charset="0"/>
              </a:rPr>
              <a:t> + 3 SD/</a:t>
            </a:r>
            <a:r>
              <a:rPr lang="tr-TR" sz="2200" dirty="0" err="1">
                <a:latin typeface="Arial" panose="020B0604020202020204" pitchFamily="34" charset="0"/>
                <a:cs typeface="Arial" panose="020B0604020202020204" pitchFamily="34" charset="0"/>
              </a:rPr>
              <a:t>Average</a:t>
            </a:r>
            <a:r>
              <a:rPr lang="tr-TR" sz="2200" dirty="0">
                <a:latin typeface="Arial" panose="020B0604020202020204" pitchFamily="34" charset="0"/>
                <a:cs typeface="Arial" panose="020B0604020202020204" pitchFamily="34" charset="0"/>
              </a:rPr>
              <a:t> - 3 SD.</a:t>
            </a:r>
          </a:p>
        </p:txBody>
      </p:sp>
    </p:spTree>
    <p:extLst>
      <p:ext uri="{BB962C8B-B14F-4D97-AF65-F5344CB8AC3E}">
        <p14:creationId xmlns:p14="http://schemas.microsoft.com/office/powerpoint/2010/main" val="1699350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7" name="Unvan 1"/>
          <p:cNvSpPr>
            <a:spLocks noGrp="1"/>
          </p:cNvSpPr>
          <p:nvPr>
            <p:ph idx="1"/>
          </p:nvPr>
        </p:nvSpPr>
        <p:spPr>
          <a:xfrm>
            <a:off x="956748" y="1417829"/>
            <a:ext cx="10207752" cy="3702812"/>
          </a:xfrm>
        </p:spPr>
        <p:txBody>
          <a:bodyPr>
            <a:normAutofit/>
          </a:bodyPr>
          <a:lstStyle/>
          <a:p>
            <a:pPr algn="just"/>
            <a:r>
              <a:rPr lang="en-US" sz="2400" b="1" dirty="0">
                <a:latin typeface="Arial" panose="020B0604020202020204" pitchFamily="34" charset="0"/>
                <a:cs typeface="Arial" panose="020B0604020202020204" pitchFamily="34" charset="0"/>
              </a:rPr>
              <a:t>Safety Reporting and Investigation:</a:t>
            </a:r>
            <a:r>
              <a:rPr lang="en-US" sz="2400" dirty="0">
                <a:latin typeface="Arial" panose="020B0604020202020204" pitchFamily="34" charset="0"/>
                <a:cs typeface="Arial" panose="020B0604020202020204" pitchFamily="34" charset="0"/>
              </a:rPr>
              <a:t> Procedures for reporting safety-related incidents, accidents, and near-misses, as well as conducting thorough investigations to determine the underlying causes and contributing factors</a:t>
            </a:r>
            <a:r>
              <a:rPr lang="en-US" sz="2400" dirty="0" smtClean="0">
                <a:latin typeface="Arial" panose="020B0604020202020204" pitchFamily="34" charset="0"/>
                <a:cs typeface="Arial" panose="020B0604020202020204" pitchFamily="34" charset="0"/>
              </a:rPr>
              <a:t>.</a:t>
            </a:r>
            <a:endParaRPr lang="tr-TR" sz="2400" dirty="0" smtClean="0">
              <a:latin typeface="Arial" panose="020B0604020202020204" pitchFamily="34" charset="0"/>
              <a:cs typeface="Arial" panose="020B0604020202020204" pitchFamily="34" charset="0"/>
            </a:endParaRPr>
          </a:p>
          <a:p>
            <a:pPr algn="just"/>
            <a:endParaRPr lang="tr-TR" sz="2400" dirty="0">
              <a:latin typeface="Arial" panose="020B0604020202020204" pitchFamily="34" charset="0"/>
              <a:cs typeface="Arial" panose="020B0604020202020204" pitchFamily="34" charset="0"/>
            </a:endParaRPr>
          </a:p>
          <a:p>
            <a:pPr algn="just"/>
            <a:r>
              <a:rPr lang="en-US" sz="2400" b="1" dirty="0">
                <a:latin typeface="Arial" panose="020B0604020202020204" pitchFamily="34" charset="0"/>
                <a:cs typeface="Arial" panose="020B0604020202020204" pitchFamily="34" charset="0"/>
              </a:rPr>
              <a:t>Continuous Improvement:</a:t>
            </a:r>
            <a:r>
              <a:rPr lang="en-US" sz="2400" dirty="0">
                <a:latin typeface="Arial" panose="020B0604020202020204" pitchFamily="34" charset="0"/>
                <a:cs typeface="Arial" panose="020B0604020202020204" pitchFamily="34" charset="0"/>
              </a:rPr>
              <a:t> A commitment to ongoing improvement by analyzing data, identifying trends, and making necessary adjustments to enhance safety performance.</a:t>
            </a:r>
            <a:endParaRPr lang="tr-TR" sz="2400" dirty="0" smtClean="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8532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16864" y="493777"/>
            <a:ext cx="10515600" cy="265175"/>
          </a:xfrm>
        </p:spPr>
        <p:txBody>
          <a:bodyPr>
            <a:noAutofit/>
          </a:bodyPr>
          <a:lstStyle/>
          <a:p>
            <a:pPr algn="ctr"/>
            <a:r>
              <a:rPr lang="en-US" sz="2400" b="1" dirty="0">
                <a:latin typeface="Arial" panose="020B0604020202020204" pitchFamily="34" charset="0"/>
                <a:cs typeface="Arial" panose="020B0604020202020204" pitchFamily="34" charset="0"/>
              </a:rPr>
              <a:t>How To Measure Safety Performance</a:t>
            </a:r>
            <a:r>
              <a:rPr lang="tr-TR" sz="2400" b="1" dirty="0">
                <a:latin typeface="Arial" panose="020B0604020202020204" pitchFamily="34" charset="0"/>
                <a:cs typeface="Arial" panose="020B0604020202020204" pitchFamily="34" charset="0"/>
              </a:rPr>
              <a:t/>
            </a:r>
            <a:br>
              <a:rPr lang="tr-TR" sz="2400" b="1" dirty="0">
                <a:latin typeface="Arial" panose="020B0604020202020204" pitchFamily="34" charset="0"/>
                <a:cs typeface="Arial" panose="020B0604020202020204" pitchFamily="34" charset="0"/>
              </a:rPr>
            </a:br>
            <a:endParaRPr lang="tr-TR" sz="24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16864" y="1252729"/>
            <a:ext cx="10515600" cy="4526280"/>
          </a:xfrm>
        </p:spPr>
        <p:txBody>
          <a:bodyPr>
            <a:normAutofit/>
          </a:bodyPr>
          <a:lstStyle/>
          <a:p>
            <a:pPr algn="just"/>
            <a:r>
              <a:rPr lang="en-US" sz="2200" dirty="0">
                <a:latin typeface="Arial" panose="020B0604020202020204" pitchFamily="34" charset="0"/>
                <a:cs typeface="Arial" panose="020B0604020202020204" pitchFamily="34" charset="0"/>
              </a:rPr>
              <a:t>A SD is the average deviation of the data set’s collective individual </a:t>
            </a:r>
            <a:r>
              <a:rPr lang="en-US" sz="2200" dirty="0" smtClean="0">
                <a:latin typeface="Arial" panose="020B0604020202020204" pitchFamily="34" charset="0"/>
                <a:cs typeface="Arial" panose="020B0604020202020204" pitchFamily="34" charset="0"/>
              </a:rPr>
              <a:t>deviations</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from </a:t>
            </a:r>
            <a:r>
              <a:rPr lang="en-US" sz="2200" dirty="0">
                <a:latin typeface="Arial" panose="020B0604020202020204" pitchFamily="34" charset="0"/>
                <a:cs typeface="Arial" panose="020B0604020202020204" pitchFamily="34" charset="0"/>
              </a:rPr>
              <a:t>their Mean. Hence, if a data set is highly volatile (large deviations), </a:t>
            </a:r>
            <a:r>
              <a:rPr lang="en-US" sz="2200" dirty="0" smtClean="0">
                <a:latin typeface="Arial" panose="020B0604020202020204" pitchFamily="34" charset="0"/>
                <a:cs typeface="Arial" panose="020B0604020202020204" pitchFamily="34" charset="0"/>
              </a:rPr>
              <a:t>its</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SD </a:t>
            </a:r>
            <a:r>
              <a:rPr lang="en-US" sz="2200" dirty="0">
                <a:latin typeface="Arial" panose="020B0604020202020204" pitchFamily="34" charset="0"/>
                <a:cs typeface="Arial" panose="020B0604020202020204" pitchFamily="34" charset="0"/>
              </a:rPr>
              <a:t>value will be greater than if the data set was less volatile (smaller deviations). This SD value is the key to our Alert setting criteria, as it is a </a:t>
            </a:r>
            <a:r>
              <a:rPr lang="en-US" sz="2200" dirty="0" smtClean="0">
                <a:latin typeface="Arial" panose="020B0604020202020204" pitchFamily="34" charset="0"/>
                <a:cs typeface="Arial" panose="020B0604020202020204" pitchFamily="34" charset="0"/>
              </a:rPr>
              <a:t>volatility</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measure </a:t>
            </a:r>
            <a:r>
              <a:rPr lang="en-US" sz="2200" dirty="0">
                <a:latin typeface="Arial" panose="020B0604020202020204" pitchFamily="34" charset="0"/>
                <a:cs typeface="Arial" panose="020B0604020202020204" pitchFamily="34" charset="0"/>
              </a:rPr>
              <a:t>of the preceding data set.</a:t>
            </a:r>
          </a:p>
          <a:p>
            <a:pPr algn="just"/>
            <a:r>
              <a:rPr lang="en-US" sz="2200" dirty="0">
                <a:latin typeface="Arial" panose="020B0604020202020204" pitchFamily="34" charset="0"/>
                <a:cs typeface="Arial" panose="020B0604020202020204" pitchFamily="34" charset="0"/>
              </a:rPr>
              <a:t>This SD value will automatically adjust the value and spacing of the 3 Alert lines based on the preceding data’s behavior. If measurement method </a:t>
            </a:r>
            <a:r>
              <a:rPr lang="en-US" sz="2200" dirty="0" smtClean="0">
                <a:latin typeface="Arial" panose="020B0604020202020204" pitchFamily="34" charset="0"/>
                <a:cs typeface="Arial" panose="020B0604020202020204" pitchFamily="34" charset="0"/>
              </a:rPr>
              <a:t>is</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inverse </a:t>
            </a:r>
            <a:r>
              <a:rPr lang="en-US" sz="2200" dirty="0">
                <a:latin typeface="Arial" panose="020B0604020202020204" pitchFamily="34" charset="0"/>
                <a:cs typeface="Arial" panose="020B0604020202020204" pitchFamily="34" charset="0"/>
              </a:rPr>
              <a:t>proportion Average – SD’s are in use, otherwise Average + SD’s are in use. According to operational conditions, this method might not be </a:t>
            </a:r>
            <a:r>
              <a:rPr lang="en-US" sz="2200" dirty="0" smtClean="0">
                <a:latin typeface="Arial" panose="020B0604020202020204" pitchFamily="34" charset="0"/>
                <a:cs typeface="Arial" panose="020B0604020202020204" pitchFamily="34" charset="0"/>
              </a:rPr>
              <a:t>used</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with </a:t>
            </a:r>
            <a:r>
              <a:rPr lang="en-US" sz="2200" dirty="0">
                <a:latin typeface="Arial" panose="020B0604020202020204" pitchFamily="34" charset="0"/>
                <a:cs typeface="Arial" panose="020B0604020202020204" pitchFamily="34" charset="0"/>
              </a:rPr>
              <a:t>the decision of SAG/SRB meetings. Alert levels and targets of SPI’s are determined according to SAG Meeting with the department unless </a:t>
            </a:r>
            <a:r>
              <a:rPr lang="en-US" sz="2200" dirty="0" smtClean="0">
                <a:latin typeface="Arial" panose="020B0604020202020204" pitchFamily="34" charset="0"/>
                <a:cs typeface="Arial" panose="020B0604020202020204" pitchFamily="34" charset="0"/>
              </a:rPr>
              <a:t>they</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match </a:t>
            </a:r>
            <a:r>
              <a:rPr lang="en-US" sz="2200" dirty="0">
                <a:latin typeface="Arial" panose="020B0604020202020204" pitchFamily="34" charset="0"/>
                <a:cs typeface="Arial" panose="020B0604020202020204" pitchFamily="34" charset="0"/>
              </a:rPr>
              <a:t>with the regulation or General Aviation’ goals for some reasons like financial </a:t>
            </a:r>
            <a:r>
              <a:rPr lang="en-US" sz="2200" dirty="0" smtClean="0">
                <a:latin typeface="Arial" panose="020B0604020202020204" pitchFamily="34" charset="0"/>
                <a:cs typeface="Arial" panose="020B0604020202020204" pitchFamily="34" charset="0"/>
              </a:rPr>
              <a:t>or</a:t>
            </a:r>
            <a:r>
              <a:rPr lang="tr-TR"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management </a:t>
            </a:r>
            <a:r>
              <a:rPr lang="en-US" sz="2200" dirty="0">
                <a:latin typeface="Arial" panose="020B0604020202020204" pitchFamily="34" charset="0"/>
                <a:cs typeface="Arial" panose="020B0604020202020204" pitchFamily="34" charset="0"/>
              </a:rPr>
              <a:t>decision.</a:t>
            </a:r>
            <a:endParaRPr lang="tr-TR"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7118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713233"/>
            <a:ext cx="10515600" cy="265175"/>
          </a:xfrm>
        </p:spPr>
        <p:txBody>
          <a:bodyPr>
            <a:noAutofit/>
          </a:bodyPr>
          <a:lstStyle/>
          <a:p>
            <a:pPr algn="ctr"/>
            <a:r>
              <a:rPr lang="en-US" sz="2400" b="1" dirty="0">
                <a:latin typeface="Arial" panose="020B0604020202020204" pitchFamily="34" charset="0"/>
                <a:cs typeface="Arial" panose="020B0604020202020204" pitchFamily="34" charset="0"/>
              </a:rPr>
              <a:t>How To Measure Safety Performance</a:t>
            </a:r>
            <a:r>
              <a:rPr lang="tr-TR" sz="2800" b="1" dirty="0">
                <a:latin typeface="Arial" panose="020B0604020202020204" pitchFamily="34" charset="0"/>
                <a:cs typeface="Arial" panose="020B0604020202020204" pitchFamily="34" charset="0"/>
              </a:rPr>
              <a:t/>
            </a:r>
            <a:br>
              <a:rPr lang="tr-TR" sz="2800" b="1" dirty="0">
                <a:latin typeface="Arial" panose="020B0604020202020204" pitchFamily="34" charset="0"/>
                <a:cs typeface="Arial" panose="020B0604020202020204" pitchFamily="34" charset="0"/>
              </a:rPr>
            </a:b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53440" y="1956817"/>
            <a:ext cx="10515600" cy="2807208"/>
          </a:xfrm>
        </p:spPr>
        <p:txBody>
          <a:bodyPr>
            <a:normAutofit lnSpcReduction="10000"/>
          </a:bodyPr>
          <a:lstStyle/>
          <a:p>
            <a:pPr marL="0" indent="0" algn="just">
              <a:buNone/>
            </a:pPr>
            <a:r>
              <a:rPr lang="en-US" sz="2400" b="1" dirty="0">
                <a:latin typeface="Arial" panose="020B0604020202020204" pitchFamily="34" charset="0"/>
                <a:cs typeface="Arial" panose="020B0604020202020204" pitchFamily="34" charset="0"/>
              </a:rPr>
              <a:t>Follow Up Actions To An Alert </a:t>
            </a:r>
            <a:r>
              <a:rPr lang="en-US" sz="2400" b="1" dirty="0" smtClean="0">
                <a:latin typeface="Arial" panose="020B0604020202020204" pitchFamily="34" charset="0"/>
                <a:cs typeface="Arial" panose="020B0604020202020204" pitchFamily="34" charset="0"/>
              </a:rPr>
              <a:t>Trigger</a:t>
            </a:r>
            <a:endParaRPr lang="tr-TR" sz="2400" b="1" dirty="0" smtClean="0">
              <a:latin typeface="Arial" panose="020B0604020202020204" pitchFamily="34" charset="0"/>
              <a:cs typeface="Arial" panose="020B0604020202020204" pitchFamily="34" charset="0"/>
            </a:endParaRPr>
          </a:p>
          <a:p>
            <a:pPr marL="0" indent="0" algn="just">
              <a:buNone/>
            </a:pPr>
            <a:r>
              <a:rPr lang="en-US" sz="2400" dirty="0">
                <a:latin typeface="Arial" panose="020B0604020202020204" pitchFamily="34" charset="0"/>
                <a:cs typeface="Arial" panose="020B0604020202020204" pitchFamily="34" charset="0"/>
              </a:rPr>
              <a:t>Safety performance indicators are reviewed by related Safety Action Group(s). Where an Alert has been triggered for any given indicator, an enquiry </a:t>
            </a:r>
            <a:r>
              <a:rPr lang="en-US" sz="2400" dirty="0" smtClean="0">
                <a:latin typeface="Arial" panose="020B0604020202020204" pitchFamily="34" charset="0"/>
                <a:cs typeface="Arial" panose="020B0604020202020204" pitchFamily="34" charset="0"/>
              </a:rPr>
              <a:t>or</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investigation </a:t>
            </a:r>
            <a:r>
              <a:rPr lang="en-US" sz="2400" dirty="0">
                <a:latin typeface="Arial" panose="020B0604020202020204" pitchFamily="34" charset="0"/>
                <a:cs typeface="Arial" panose="020B0604020202020204" pitchFamily="34" charset="0"/>
              </a:rPr>
              <a:t>should be conducted to explain or determine the reason for the Alert condition. The SMS Department concerned would preferably </a:t>
            </a:r>
            <a:r>
              <a:rPr lang="en-US" sz="2400" dirty="0" smtClean="0">
                <a:latin typeface="Arial" panose="020B0604020202020204" pitchFamily="34" charset="0"/>
                <a:cs typeface="Arial" panose="020B0604020202020204" pitchFamily="34" charset="0"/>
              </a:rPr>
              <a:t>have</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anticipated </a:t>
            </a:r>
            <a:r>
              <a:rPr lang="en-US" sz="2400" dirty="0">
                <a:latin typeface="Arial" panose="020B0604020202020204" pitchFamily="34" charset="0"/>
                <a:cs typeface="Arial" panose="020B0604020202020204" pitchFamily="34" charset="0"/>
              </a:rPr>
              <a:t>the Group’s enquiry and should be prepared to account for the Alert level breach. This may involve prior liaison with service providers </a:t>
            </a:r>
            <a:r>
              <a:rPr lang="en-US" sz="2400" dirty="0" smtClean="0">
                <a:latin typeface="Arial" panose="020B0604020202020204" pitchFamily="34" charset="0"/>
                <a:cs typeface="Arial" panose="020B0604020202020204" pitchFamily="34" charset="0"/>
              </a:rPr>
              <a:t>or</a:t>
            </a:r>
            <a:r>
              <a:rPr lang="tr-TR" sz="2400" dirty="0" smtClean="0">
                <a:latin typeface="Arial" panose="020B0604020202020204" pitchFamily="34" charset="0"/>
                <a:cs typeface="Arial" panose="020B0604020202020204" pitchFamily="34" charset="0"/>
              </a:rPr>
              <a:t> </a:t>
            </a:r>
            <a:r>
              <a:rPr lang="tr-TR" sz="2400" dirty="0" err="1" smtClean="0">
                <a:latin typeface="Arial" panose="020B0604020202020204" pitchFamily="34" charset="0"/>
                <a:cs typeface="Arial" panose="020B0604020202020204" pitchFamily="34" charset="0"/>
              </a:rPr>
              <a:t>operational</a:t>
            </a:r>
            <a:r>
              <a:rPr lang="tr-TR" sz="2400" dirty="0" smtClean="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areas</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concerned</a:t>
            </a:r>
            <a:r>
              <a:rPr lang="tr-TR" sz="2400" dirty="0">
                <a:latin typeface="Arial" panose="020B0604020202020204" pitchFamily="34" charset="0"/>
                <a:cs typeface="Arial" panose="020B0604020202020204" pitchFamily="34" charset="0"/>
              </a:rPr>
              <a:t>.</a:t>
            </a:r>
            <a:endParaRPr lang="tr-T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6893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473203"/>
            <a:ext cx="10515600" cy="265175"/>
          </a:xfrm>
        </p:spPr>
        <p:txBody>
          <a:bodyPr>
            <a:noAutofit/>
          </a:bodyPr>
          <a:lstStyle/>
          <a:p>
            <a:pPr algn="ctr"/>
            <a:r>
              <a:rPr lang="en-US" sz="2400" b="1" dirty="0">
                <a:latin typeface="Arial" panose="020B0604020202020204" pitchFamily="34" charset="0"/>
                <a:cs typeface="Arial" panose="020B0604020202020204" pitchFamily="34" charset="0"/>
              </a:rPr>
              <a:t>How To Measure Safety Performance</a:t>
            </a:r>
            <a:r>
              <a:rPr lang="tr-TR" sz="2800" b="1" dirty="0">
                <a:latin typeface="Arial" panose="020B0604020202020204" pitchFamily="34" charset="0"/>
                <a:cs typeface="Arial" panose="020B0604020202020204" pitchFamily="34" charset="0"/>
              </a:rPr>
              <a:t/>
            </a:r>
            <a:br>
              <a:rPr lang="tr-TR" sz="2800" b="1" dirty="0">
                <a:latin typeface="Arial" panose="020B0604020202020204" pitchFamily="34" charset="0"/>
                <a:cs typeface="Arial" panose="020B0604020202020204" pitchFamily="34" charset="0"/>
              </a:rPr>
            </a:b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1476756"/>
            <a:ext cx="10515600" cy="3904488"/>
          </a:xfrm>
        </p:spPr>
        <p:txBody>
          <a:bodyPr>
            <a:normAutofit fontScale="92500" lnSpcReduction="20000"/>
          </a:bodyPr>
          <a:lstStyle/>
          <a:p>
            <a:pPr marL="0" indent="0" algn="just">
              <a:buNone/>
            </a:pPr>
            <a:r>
              <a:rPr lang="en-US" sz="2400" dirty="0">
                <a:latin typeface="Arial" panose="020B0604020202020204" pitchFamily="34" charset="0"/>
                <a:cs typeface="Arial" panose="020B0604020202020204" pitchFamily="34" charset="0"/>
              </a:rPr>
              <a:t>SPI’s results are first reviewed by related department’s manager and related </a:t>
            </a:r>
            <a:r>
              <a:rPr lang="en-US" sz="2400" dirty="0" smtClean="0">
                <a:latin typeface="Arial" panose="020B0604020202020204" pitchFamily="34" charset="0"/>
                <a:cs typeface="Arial" panose="020B0604020202020204" pitchFamily="34" charset="0"/>
              </a:rPr>
              <a:t>SAG</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members </a:t>
            </a:r>
            <a:r>
              <a:rPr lang="en-US" sz="2400" dirty="0">
                <a:latin typeface="Arial" panose="020B0604020202020204" pitchFamily="34" charset="0"/>
                <a:cs typeface="Arial" panose="020B0604020202020204" pitchFamily="34" charset="0"/>
              </a:rPr>
              <a:t>and finally on SRB meetings. If an SPI’s result is over </a:t>
            </a:r>
            <a:r>
              <a:rPr lang="en-US" sz="2400" dirty="0" smtClean="0">
                <a:latin typeface="Arial" panose="020B0604020202020204" pitchFamily="34" charset="0"/>
                <a:cs typeface="Arial" panose="020B0604020202020204" pitchFamily="34" charset="0"/>
              </a:rPr>
              <a:t>than</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alert </a:t>
            </a:r>
            <a:r>
              <a:rPr lang="en-US" sz="2400" dirty="0">
                <a:latin typeface="Arial" panose="020B0604020202020204" pitchFamily="34" charset="0"/>
                <a:cs typeface="Arial" panose="020B0604020202020204" pitchFamily="34" charset="0"/>
              </a:rPr>
              <a:t>level 2 (yellow) (two consecutive cases) or level 3 (red):</a:t>
            </a:r>
          </a:p>
          <a:p>
            <a:pPr marL="0" indent="0" algn="just">
              <a:buNone/>
            </a:pP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Related risk analyze will be revised and mitigation process is started by the department,</a:t>
            </a:r>
          </a:p>
          <a:p>
            <a:pPr marL="0" indent="0" algn="just">
              <a:buNone/>
            </a:pP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Targets &amp; Alert Levels will be changed if they are not appropriate for our operation,</a:t>
            </a:r>
          </a:p>
          <a:p>
            <a:pPr marL="0" indent="0" algn="just">
              <a:buNone/>
            </a:pP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Act via management decision (Such as following up for a while or accepting the risk).</a:t>
            </a:r>
          </a:p>
          <a:p>
            <a:pPr marL="0" indent="0" algn="just">
              <a:buNone/>
            </a:pPr>
            <a:r>
              <a:rPr lang="en-US" sz="2400" dirty="0">
                <a:latin typeface="Arial" panose="020B0604020202020204" pitchFamily="34" charset="0"/>
                <a:cs typeface="Arial" panose="020B0604020202020204" pitchFamily="34" charset="0"/>
              </a:rPr>
              <a:t>SMS Department monitors whole process.</a:t>
            </a:r>
          </a:p>
          <a:p>
            <a:pPr marL="0" indent="0" algn="just">
              <a:buNone/>
            </a:pPr>
            <a:r>
              <a:rPr lang="en-US" sz="2400" dirty="0">
                <a:latin typeface="Arial" panose="020B0604020202020204" pitchFamily="34" charset="0"/>
                <a:cs typeface="Arial" panose="020B0604020202020204" pitchFamily="34" charset="0"/>
              </a:rPr>
              <a:t>No action is required for SPI that are below alert level 2 (Target and Alert 1). Risk analyze might be performed for SPIs subject with the decision </a:t>
            </a:r>
            <a:r>
              <a:rPr lang="en-US" sz="2400" dirty="0" smtClean="0">
                <a:latin typeface="Arial" panose="020B0604020202020204" pitchFamily="34" charset="0"/>
                <a:cs typeface="Arial" panose="020B0604020202020204" pitchFamily="34" charset="0"/>
              </a:rPr>
              <a:t>of</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SAG/SRB </a:t>
            </a:r>
            <a:r>
              <a:rPr lang="en-US" sz="2400" dirty="0">
                <a:latin typeface="Arial" panose="020B0604020202020204" pitchFamily="34" charset="0"/>
                <a:cs typeface="Arial" panose="020B0604020202020204" pitchFamily="34" charset="0"/>
              </a:rPr>
              <a:t>meetings or operational requirements.</a:t>
            </a:r>
            <a:endParaRPr lang="tr-T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248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2" name="Unvan 1"/>
          <p:cNvSpPr>
            <a:spLocks noGrp="1"/>
          </p:cNvSpPr>
          <p:nvPr>
            <p:ph type="title"/>
          </p:nvPr>
        </p:nvSpPr>
        <p:spPr>
          <a:xfrm>
            <a:off x="838200" y="713233"/>
            <a:ext cx="10515600" cy="265175"/>
          </a:xfrm>
        </p:spPr>
        <p:txBody>
          <a:bodyPr>
            <a:noAutofit/>
          </a:bodyPr>
          <a:lstStyle/>
          <a:p>
            <a:pPr algn="ctr"/>
            <a:r>
              <a:rPr lang="en-US" sz="2400" b="1" dirty="0">
                <a:latin typeface="Arial" panose="020B0604020202020204" pitchFamily="34" charset="0"/>
                <a:cs typeface="Arial" panose="020B0604020202020204" pitchFamily="34" charset="0"/>
              </a:rPr>
              <a:t>How To Measure Safety Performance</a:t>
            </a:r>
            <a:r>
              <a:rPr lang="tr-TR" sz="2800" b="1" dirty="0">
                <a:latin typeface="Arial" panose="020B0604020202020204" pitchFamily="34" charset="0"/>
                <a:cs typeface="Arial" panose="020B0604020202020204" pitchFamily="34" charset="0"/>
              </a:rPr>
              <a:t/>
            </a:r>
            <a:br>
              <a:rPr lang="tr-TR" sz="2800" b="1" dirty="0">
                <a:latin typeface="Arial" panose="020B0604020202020204" pitchFamily="34" charset="0"/>
                <a:cs typeface="Arial" panose="020B0604020202020204" pitchFamily="34" charset="0"/>
              </a:rPr>
            </a:br>
            <a:endParaRPr lang="tr-TR" sz="28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53440" y="1956817"/>
            <a:ext cx="10515600" cy="2807208"/>
          </a:xfrm>
        </p:spPr>
        <p:txBody>
          <a:bodyPr>
            <a:normAutofit lnSpcReduction="10000"/>
          </a:bodyPr>
          <a:lstStyle/>
          <a:p>
            <a:pPr marL="0" indent="0" algn="just">
              <a:buNone/>
            </a:pPr>
            <a:r>
              <a:rPr lang="en-US" sz="2400" b="1" dirty="0">
                <a:latin typeface="Arial" panose="020B0604020202020204" pitchFamily="34" charset="0"/>
                <a:cs typeface="Arial" panose="020B0604020202020204" pitchFamily="34" charset="0"/>
              </a:rPr>
              <a:t>Follow Up Actions To An Alert </a:t>
            </a:r>
            <a:r>
              <a:rPr lang="en-US" sz="2400" b="1" dirty="0" smtClean="0">
                <a:latin typeface="Arial" panose="020B0604020202020204" pitchFamily="34" charset="0"/>
                <a:cs typeface="Arial" panose="020B0604020202020204" pitchFamily="34" charset="0"/>
              </a:rPr>
              <a:t>Trigger</a:t>
            </a:r>
            <a:endParaRPr lang="tr-TR" sz="2400" b="1" dirty="0" smtClean="0">
              <a:latin typeface="Arial" panose="020B0604020202020204" pitchFamily="34" charset="0"/>
              <a:cs typeface="Arial" panose="020B0604020202020204" pitchFamily="34" charset="0"/>
            </a:endParaRPr>
          </a:p>
          <a:p>
            <a:pPr marL="0" indent="0" algn="just">
              <a:buNone/>
            </a:pPr>
            <a:r>
              <a:rPr lang="en-US" sz="2400" dirty="0">
                <a:latin typeface="Arial" panose="020B0604020202020204" pitchFamily="34" charset="0"/>
                <a:cs typeface="Arial" panose="020B0604020202020204" pitchFamily="34" charset="0"/>
              </a:rPr>
              <a:t>Safety performance indicators are reviewed by related Safety Action Group(s). Where an Alert has been triggered for any given indicator, an enquiry </a:t>
            </a:r>
            <a:r>
              <a:rPr lang="en-US" sz="2400" dirty="0" smtClean="0">
                <a:latin typeface="Arial" panose="020B0604020202020204" pitchFamily="34" charset="0"/>
                <a:cs typeface="Arial" panose="020B0604020202020204" pitchFamily="34" charset="0"/>
              </a:rPr>
              <a:t>or</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investigation </a:t>
            </a:r>
            <a:r>
              <a:rPr lang="en-US" sz="2400" dirty="0">
                <a:latin typeface="Arial" panose="020B0604020202020204" pitchFamily="34" charset="0"/>
                <a:cs typeface="Arial" panose="020B0604020202020204" pitchFamily="34" charset="0"/>
              </a:rPr>
              <a:t>should be conducted to explain or determine the reason for the Alert condition. The SMS Department concerned would preferably </a:t>
            </a:r>
            <a:r>
              <a:rPr lang="en-US" sz="2400" dirty="0" smtClean="0">
                <a:latin typeface="Arial" panose="020B0604020202020204" pitchFamily="34" charset="0"/>
                <a:cs typeface="Arial" panose="020B0604020202020204" pitchFamily="34" charset="0"/>
              </a:rPr>
              <a:t>have</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anticipated </a:t>
            </a:r>
            <a:r>
              <a:rPr lang="en-US" sz="2400" dirty="0">
                <a:latin typeface="Arial" panose="020B0604020202020204" pitchFamily="34" charset="0"/>
                <a:cs typeface="Arial" panose="020B0604020202020204" pitchFamily="34" charset="0"/>
              </a:rPr>
              <a:t>the Group’s enquiry and should be prepared to account for the Alert level breach. This may involve prior liaison with service providers </a:t>
            </a:r>
            <a:r>
              <a:rPr lang="en-US" sz="2400" dirty="0" smtClean="0">
                <a:latin typeface="Arial" panose="020B0604020202020204" pitchFamily="34" charset="0"/>
                <a:cs typeface="Arial" panose="020B0604020202020204" pitchFamily="34" charset="0"/>
              </a:rPr>
              <a:t>or</a:t>
            </a:r>
            <a:r>
              <a:rPr lang="tr-TR" sz="2400" dirty="0" smtClean="0">
                <a:latin typeface="Arial" panose="020B0604020202020204" pitchFamily="34" charset="0"/>
                <a:cs typeface="Arial" panose="020B0604020202020204" pitchFamily="34" charset="0"/>
              </a:rPr>
              <a:t> </a:t>
            </a:r>
            <a:r>
              <a:rPr lang="tr-TR" sz="2400" dirty="0" err="1" smtClean="0">
                <a:latin typeface="Arial" panose="020B0604020202020204" pitchFamily="34" charset="0"/>
                <a:cs typeface="Arial" panose="020B0604020202020204" pitchFamily="34" charset="0"/>
              </a:rPr>
              <a:t>operational</a:t>
            </a:r>
            <a:r>
              <a:rPr lang="tr-TR" sz="2400" dirty="0" smtClean="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areas</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concerned</a:t>
            </a:r>
            <a:r>
              <a:rPr lang="tr-TR" sz="2400" dirty="0">
                <a:latin typeface="Arial" panose="020B0604020202020204" pitchFamily="34" charset="0"/>
                <a:cs typeface="Arial" panose="020B0604020202020204" pitchFamily="34" charset="0"/>
              </a:rPr>
              <a:t>.</a:t>
            </a:r>
            <a:endParaRPr lang="tr-TR"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5821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bina, tavan, dış mekan, gece içeren bir resim&#10;&#10;Açıklama otomatik olarak oluşturuldu">
            <a:extLst>
              <a:ext uri="{FF2B5EF4-FFF2-40B4-BE49-F238E27FC236}">
                <a16:creationId xmlns="" xmlns:a16="http://schemas.microsoft.com/office/drawing/2014/main" id="{4E4CAE9D-6B26-591B-665B-6249679E57C9}"/>
              </a:ext>
            </a:extLst>
          </p:cNvPr>
          <p:cNvPicPr>
            <a:picLocks noChangeAspect="1"/>
          </p:cNvPicPr>
          <p:nvPr/>
        </p:nvPicPr>
        <p:blipFill>
          <a:blip r:embed="rId3"/>
          <a:stretch>
            <a:fillRect/>
          </a:stretch>
        </p:blipFill>
        <p:spPr>
          <a:xfrm>
            <a:off x="0" y="1"/>
            <a:ext cx="12192000" cy="6858000"/>
          </a:xfrm>
          <a:prstGeom prst="rect">
            <a:avLst/>
          </a:prstGeom>
        </p:spPr>
      </p:pic>
      <p:sp>
        <p:nvSpPr>
          <p:cNvPr id="4" name="Google Shape;216;p38"/>
          <p:cNvSpPr/>
          <p:nvPr/>
        </p:nvSpPr>
        <p:spPr>
          <a:xfrm>
            <a:off x="0" y="0"/>
            <a:ext cx="12192000" cy="6857999"/>
          </a:xfrm>
          <a:prstGeom prst="rect">
            <a:avLst/>
          </a:prstGeom>
          <a:solidFill>
            <a:srgbClr val="212121">
              <a:alpha val="6393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Unvan 1"/>
          <p:cNvSpPr>
            <a:spLocks noGrp="1"/>
          </p:cNvSpPr>
          <p:nvPr>
            <p:ph type="title"/>
          </p:nvPr>
        </p:nvSpPr>
        <p:spPr>
          <a:xfrm>
            <a:off x="984504" y="3282061"/>
            <a:ext cx="10515600" cy="1325563"/>
          </a:xfrm>
        </p:spPr>
        <p:txBody>
          <a:bodyPr>
            <a:normAutofit/>
          </a:bodyPr>
          <a:lstStyle/>
          <a:p>
            <a:pPr algn="ctr"/>
            <a:r>
              <a:rPr lang="tr-TR" sz="5400" dirty="0">
                <a:solidFill>
                  <a:schemeClr val="bg1"/>
                </a:solidFill>
                <a:latin typeface="Arial" panose="020B0604020202020204" pitchFamily="34" charset="0"/>
                <a:cs typeface="Arial" panose="020B0604020202020204" pitchFamily="34" charset="0"/>
              </a:rPr>
              <a:t>THANK YOU</a:t>
            </a:r>
          </a:p>
        </p:txBody>
      </p:sp>
      <p:grpSp>
        <p:nvGrpSpPr>
          <p:cNvPr id="5" name="Google Shape;219;p38"/>
          <p:cNvGrpSpPr/>
          <p:nvPr/>
        </p:nvGrpSpPr>
        <p:grpSpPr>
          <a:xfrm>
            <a:off x="2860785" y="869600"/>
            <a:ext cx="7156465" cy="4824922"/>
            <a:chOff x="1077725" y="1006750"/>
            <a:chExt cx="6763500" cy="2730825"/>
          </a:xfrm>
        </p:grpSpPr>
        <p:cxnSp>
          <p:nvCxnSpPr>
            <p:cNvPr id="6" name="Google Shape;220;p38"/>
            <p:cNvCxnSpPr/>
            <p:nvPr/>
          </p:nvCxnSpPr>
          <p:spPr>
            <a:xfrm>
              <a:off x="1077725" y="1006750"/>
              <a:ext cx="6763500" cy="0"/>
            </a:xfrm>
            <a:prstGeom prst="straightConnector1">
              <a:avLst/>
            </a:prstGeom>
            <a:noFill/>
            <a:ln w="19050" cap="flat" cmpd="sng">
              <a:solidFill>
                <a:schemeClr val="accent2">
                  <a:lumMod val="60000"/>
                  <a:lumOff val="40000"/>
                </a:schemeClr>
              </a:solidFill>
              <a:prstDash val="solid"/>
              <a:round/>
              <a:headEnd type="none" w="med" len="med"/>
              <a:tailEnd type="none" w="med" len="med"/>
            </a:ln>
          </p:spPr>
        </p:cxnSp>
        <p:cxnSp>
          <p:nvCxnSpPr>
            <p:cNvPr id="7" name="Google Shape;221;p38"/>
            <p:cNvCxnSpPr/>
            <p:nvPr/>
          </p:nvCxnSpPr>
          <p:spPr>
            <a:xfrm>
              <a:off x="1077725" y="3737575"/>
              <a:ext cx="6763500" cy="0"/>
            </a:xfrm>
            <a:prstGeom prst="straightConnector1">
              <a:avLst/>
            </a:prstGeom>
            <a:noFill/>
            <a:ln w="19050" cap="flat" cmpd="sng">
              <a:solidFill>
                <a:schemeClr val="accent2">
                  <a:lumMod val="60000"/>
                  <a:lumOff val="40000"/>
                </a:schemeClr>
              </a:solidFill>
              <a:prstDash val="solid"/>
              <a:round/>
              <a:headEnd type="none" w="med" len="med"/>
              <a:tailEnd type="none" w="med" len="med"/>
            </a:ln>
          </p:spPr>
        </p:cxnSp>
      </p:grpSp>
    </p:spTree>
    <p:extLst>
      <p:ext uri="{BB962C8B-B14F-4D97-AF65-F5344CB8AC3E}">
        <p14:creationId xmlns:p14="http://schemas.microsoft.com/office/powerpoint/2010/main" val="123956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
            <a:ext cx="12192000" cy="6858000"/>
          </a:xfrm>
          <a:prstGeom prst="rect">
            <a:avLst/>
          </a:prstGeom>
        </p:spPr>
      </p:pic>
      <p:sp>
        <p:nvSpPr>
          <p:cNvPr id="2" name="Unvan 1"/>
          <p:cNvSpPr>
            <a:spLocks noGrp="1"/>
          </p:cNvSpPr>
          <p:nvPr>
            <p:ph type="title"/>
          </p:nvPr>
        </p:nvSpPr>
        <p:spPr>
          <a:xfrm>
            <a:off x="838200" y="226500"/>
            <a:ext cx="10515600" cy="779463"/>
          </a:xfrm>
        </p:spPr>
        <p:txBody>
          <a:bodyPr>
            <a:normAutofit/>
          </a:bodyPr>
          <a:lstStyle/>
          <a:p>
            <a:r>
              <a:rPr lang="tr-TR" sz="2800" b="1" dirty="0" err="1">
                <a:latin typeface="Arial" panose="020B0604020202020204" pitchFamily="34" charset="0"/>
                <a:cs typeface="Arial" panose="020B0604020202020204" pitchFamily="34" charset="0"/>
              </a:rPr>
              <a:t>Safety</a:t>
            </a:r>
            <a:r>
              <a:rPr lang="tr-TR" sz="2800" b="1" dirty="0">
                <a:latin typeface="Arial" panose="020B0604020202020204" pitchFamily="34" charset="0"/>
                <a:cs typeface="Arial" panose="020B0604020202020204" pitchFamily="34" charset="0"/>
              </a:rPr>
              <a:t> </a:t>
            </a:r>
            <a:r>
              <a:rPr lang="tr-TR" sz="2800" b="1" dirty="0" err="1">
                <a:latin typeface="Arial" panose="020B0604020202020204" pitchFamily="34" charset="0"/>
                <a:cs typeface="Arial" panose="020B0604020202020204" pitchFamily="34" charset="0"/>
              </a:rPr>
              <a:t>Responsibilities</a:t>
            </a:r>
            <a:r>
              <a:rPr lang="tr-TR" sz="2800" b="1" dirty="0">
                <a:latin typeface="Arial" panose="020B0604020202020204" pitchFamily="34" charset="0"/>
                <a:cs typeface="Arial" panose="020B0604020202020204" pitchFamily="34" charset="0"/>
              </a:rPr>
              <a:t> </a:t>
            </a:r>
            <a:r>
              <a:rPr lang="tr-TR" sz="2800" b="1" dirty="0" err="1">
                <a:latin typeface="Arial" panose="020B0604020202020204" pitchFamily="34" charset="0"/>
                <a:cs typeface="Arial" panose="020B0604020202020204" pitchFamily="34" charset="0"/>
              </a:rPr>
              <a:t>and</a:t>
            </a:r>
            <a:r>
              <a:rPr lang="tr-TR" sz="2800" b="1" dirty="0">
                <a:latin typeface="Arial" panose="020B0604020202020204" pitchFamily="34" charset="0"/>
                <a:cs typeface="Arial" panose="020B0604020202020204" pitchFamily="34" charset="0"/>
              </a:rPr>
              <a:t> </a:t>
            </a:r>
            <a:r>
              <a:rPr lang="tr-TR" sz="2800" b="1" dirty="0" err="1">
                <a:latin typeface="Arial" panose="020B0604020202020204" pitchFamily="34" charset="0"/>
                <a:cs typeface="Arial" panose="020B0604020202020204" pitchFamily="34" charset="0"/>
              </a:rPr>
              <a:t>Accountabilities</a:t>
            </a:r>
            <a:endParaRPr lang="tr-TR" sz="2800" b="1" dirty="0">
              <a:latin typeface="Arial" panose="020B0604020202020204" pitchFamily="34" charset="0"/>
              <a:cs typeface="Arial" panose="020B0604020202020204" pitchFamily="34" charset="0"/>
            </a:endParaRPr>
          </a:p>
        </p:txBody>
      </p:sp>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3" name="İçerik Yer Tutucusu 2"/>
          <p:cNvSpPr>
            <a:spLocks noGrp="1"/>
          </p:cNvSpPr>
          <p:nvPr>
            <p:ph idx="1"/>
          </p:nvPr>
        </p:nvSpPr>
        <p:spPr>
          <a:xfrm>
            <a:off x="838200" y="1583793"/>
            <a:ext cx="10308336" cy="3721486"/>
          </a:xfrm>
        </p:spPr>
        <p:txBody>
          <a:bodyPr>
            <a:normAutofit/>
          </a:bodyPr>
          <a:lstStyle/>
          <a:p>
            <a:pPr algn="just"/>
            <a:r>
              <a:rPr lang="en-US" sz="2400" dirty="0">
                <a:latin typeface="Arial" panose="020B0604020202020204" pitchFamily="34" charset="0"/>
                <a:cs typeface="Arial" panose="020B0604020202020204" pitchFamily="34" charset="0"/>
              </a:rPr>
              <a:t>General Aviation Inc.’s management is firmly committed to providing and maintaining a safe and healthful working environment. To accomplish this </a:t>
            </a:r>
            <a:r>
              <a:rPr lang="en-US" sz="2400" dirty="0" smtClean="0">
                <a:latin typeface="Arial" panose="020B0604020202020204" pitchFamily="34" charset="0"/>
                <a:cs typeface="Arial" panose="020B0604020202020204" pitchFamily="34" charset="0"/>
              </a:rPr>
              <a:t>all</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individuals </a:t>
            </a:r>
            <a:r>
              <a:rPr lang="en-US" sz="2400" dirty="0">
                <a:latin typeface="Arial" panose="020B0604020202020204" pitchFamily="34" charset="0"/>
                <a:cs typeface="Arial" panose="020B0604020202020204" pitchFamily="34" charset="0"/>
              </a:rPr>
              <a:t>will be held accountable for their role in the SMS.</a:t>
            </a:r>
          </a:p>
          <a:p>
            <a:pPr algn="just"/>
            <a:r>
              <a:rPr lang="en-US" sz="2400" dirty="0" smtClean="0">
                <a:latin typeface="Arial" panose="020B0604020202020204" pitchFamily="34" charset="0"/>
                <a:cs typeface="Arial" panose="020B0604020202020204" pitchFamily="34" charset="0"/>
              </a:rPr>
              <a:t>To </a:t>
            </a:r>
            <a:r>
              <a:rPr lang="en-US" sz="2400" dirty="0">
                <a:latin typeface="Arial" panose="020B0604020202020204" pitchFamily="34" charset="0"/>
                <a:cs typeface="Arial" panose="020B0604020202020204" pitchFamily="34" charset="0"/>
              </a:rPr>
              <a:t>foster a safe working environment we have approved the implementation of a "Just Safety Culture." A "Just Safety Culture" fosters an atmosphere </a:t>
            </a:r>
            <a:r>
              <a:rPr lang="en-US" sz="2400" dirty="0" smtClean="0">
                <a:latin typeface="Arial" panose="020B0604020202020204" pitchFamily="34" charset="0"/>
                <a:cs typeface="Arial" panose="020B0604020202020204" pitchFamily="34" charset="0"/>
              </a:rPr>
              <a:t>of</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trust </a:t>
            </a:r>
            <a:r>
              <a:rPr lang="en-US" sz="2400" dirty="0">
                <a:latin typeface="Arial" panose="020B0604020202020204" pitchFamily="34" charset="0"/>
                <a:cs typeface="Arial" panose="020B0604020202020204" pitchFamily="34" charset="0"/>
              </a:rPr>
              <a:t>in which people are encouraged, even rewarded, for providing essential safety related information, but in which they are also clear about where </a:t>
            </a:r>
            <a:r>
              <a:rPr lang="en-US" sz="2400" dirty="0" smtClean="0">
                <a:latin typeface="Arial" panose="020B0604020202020204" pitchFamily="34" charset="0"/>
                <a:cs typeface="Arial" panose="020B0604020202020204" pitchFamily="34" charset="0"/>
              </a:rPr>
              <a:t>the</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line </a:t>
            </a:r>
            <a:r>
              <a:rPr lang="en-US" sz="2400" dirty="0">
                <a:latin typeface="Arial" panose="020B0604020202020204" pitchFamily="34" charset="0"/>
                <a:cs typeface="Arial" panose="020B0604020202020204" pitchFamily="34" charset="0"/>
              </a:rPr>
              <a:t>must be drawn between acceptable and unacceptable behavior. A "Just Safety Culture" does the following</a:t>
            </a:r>
            <a:r>
              <a:rPr lang="en-US" sz="2400" dirty="0" smtClean="0">
                <a:latin typeface="Arial" panose="020B0604020202020204" pitchFamily="34" charset="0"/>
                <a:cs typeface="Arial" panose="020B0604020202020204" pitchFamily="34" charset="0"/>
              </a:rPr>
              <a:t>:</a:t>
            </a:r>
            <a:endParaRPr lang="tr-TR"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721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3" name="İçerik Yer Tutucusu 2"/>
          <p:cNvSpPr>
            <a:spLocks noGrp="1"/>
          </p:cNvSpPr>
          <p:nvPr>
            <p:ph idx="1"/>
          </p:nvPr>
        </p:nvSpPr>
        <p:spPr>
          <a:xfrm>
            <a:off x="838200" y="832104"/>
            <a:ext cx="10515600" cy="4892039"/>
          </a:xfrm>
        </p:spPr>
        <p:txBody>
          <a:bodyPr>
            <a:normAutofit/>
          </a:bodyPr>
          <a:lstStyle/>
          <a:p>
            <a:pPr marL="457200" indent="-457200" algn="just">
              <a:buFont typeface="+mj-lt"/>
              <a:buAutoNum type="arabicPeriod"/>
            </a:pPr>
            <a:r>
              <a:rPr lang="en-US" sz="2400" dirty="0" smtClean="0">
                <a:latin typeface="Arial" panose="020B0604020202020204" pitchFamily="34" charset="0"/>
                <a:cs typeface="Arial" panose="020B0604020202020204" pitchFamily="34" charset="0"/>
              </a:rPr>
              <a:t>Eliminates </a:t>
            </a:r>
            <a:r>
              <a:rPr lang="en-US" sz="2400" dirty="0">
                <a:latin typeface="Arial" panose="020B0604020202020204" pitchFamily="34" charset="0"/>
                <a:cs typeface="Arial" panose="020B0604020202020204" pitchFamily="34" charset="0"/>
              </a:rPr>
              <a:t>the notion that blame is a useful concept. The root cause for error will never be identified if the only goal is to find someone to </a:t>
            </a:r>
            <a:r>
              <a:rPr lang="en-US" sz="2400" dirty="0" smtClean="0">
                <a:latin typeface="Arial" panose="020B0604020202020204" pitchFamily="34" charset="0"/>
                <a:cs typeface="Arial" panose="020B0604020202020204" pitchFamily="34" charset="0"/>
              </a:rPr>
              <a:t>blame.</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Holding </a:t>
            </a:r>
            <a:r>
              <a:rPr lang="en-US" sz="2400" dirty="0">
                <a:latin typeface="Arial" panose="020B0604020202020204" pitchFamily="34" charset="0"/>
                <a:cs typeface="Arial" panose="020B0604020202020204" pitchFamily="34" charset="0"/>
              </a:rPr>
              <a:t>individuals accountable for their actions is different than laying blame.</a:t>
            </a:r>
          </a:p>
          <a:p>
            <a:pPr marL="457200" indent="-457200" algn="just">
              <a:buFont typeface="+mj-lt"/>
              <a:buAutoNum type="arabicPeriod"/>
            </a:pPr>
            <a:r>
              <a:rPr lang="en-US" sz="2400" dirty="0" smtClean="0">
                <a:latin typeface="Arial" panose="020B0604020202020204" pitchFamily="34" charset="0"/>
                <a:cs typeface="Arial" panose="020B0604020202020204" pitchFamily="34" charset="0"/>
              </a:rPr>
              <a:t>Defines </a:t>
            </a:r>
            <a:r>
              <a:rPr lang="en-US" sz="2400" dirty="0">
                <a:latin typeface="Arial" panose="020B0604020202020204" pitchFamily="34" charset="0"/>
                <a:cs typeface="Arial" panose="020B0604020202020204" pitchFamily="34" charset="0"/>
              </a:rPr>
              <a:t>clear lines between acceptable and unacceptable performance. Once the lines have been drawn, individuals need to know what </a:t>
            </a:r>
            <a:r>
              <a:rPr lang="en-US" sz="2400" dirty="0" smtClean="0">
                <a:latin typeface="Arial" panose="020B0604020202020204" pitchFamily="34" charset="0"/>
                <a:cs typeface="Arial" panose="020B0604020202020204" pitchFamily="34" charset="0"/>
              </a:rPr>
              <a:t>is</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expected </a:t>
            </a:r>
            <a:r>
              <a:rPr lang="en-US" sz="2400" dirty="0">
                <a:latin typeface="Arial" panose="020B0604020202020204" pitchFamily="34" charset="0"/>
                <a:cs typeface="Arial" panose="020B0604020202020204" pitchFamily="34" charset="0"/>
              </a:rPr>
              <a:t>of them and understand that they will be held accountable for their performance</a:t>
            </a:r>
            <a:r>
              <a:rPr lang="en-US" sz="2400" dirty="0" smtClean="0">
                <a:latin typeface="Arial" panose="020B0604020202020204" pitchFamily="34" charset="0"/>
                <a:cs typeface="Arial" panose="020B0604020202020204" pitchFamily="34" charset="0"/>
              </a:rPr>
              <a:t>.</a:t>
            </a:r>
            <a:endParaRPr lang="tr-TR" sz="2400" dirty="0" smtClean="0">
              <a:latin typeface="Arial" panose="020B0604020202020204" pitchFamily="34" charset="0"/>
              <a:cs typeface="Arial" panose="020B0604020202020204" pitchFamily="34" charset="0"/>
            </a:endParaRPr>
          </a:p>
          <a:p>
            <a:pPr marL="457200" indent="-457200" algn="just">
              <a:buFont typeface="+mj-lt"/>
              <a:buAutoNum type="arabicPeriod"/>
            </a:pPr>
            <a:r>
              <a:rPr lang="en-US" sz="2400" dirty="0" smtClean="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cases of non-compliance, there should be clear guidelines about what should happen. We often fail to determine the reason for </a:t>
            </a:r>
            <a:r>
              <a:rPr lang="en-US" sz="2400" dirty="0" smtClean="0">
                <a:latin typeface="Arial" panose="020B0604020202020204" pitchFamily="34" charset="0"/>
                <a:cs typeface="Arial" panose="020B0604020202020204" pitchFamily="34" charset="0"/>
              </a:rPr>
              <a:t>the</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noncompliance.</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Before </a:t>
            </a:r>
            <a:r>
              <a:rPr lang="en-US" sz="2400" dirty="0">
                <a:latin typeface="Arial" panose="020B0604020202020204" pitchFamily="34" charset="0"/>
                <a:cs typeface="Arial" panose="020B0604020202020204" pitchFamily="34" charset="0"/>
              </a:rPr>
              <a:t>sanctions are applied, it is imperative that the reason(s) for the non-compliance be identified. Only then </a:t>
            </a:r>
            <a:r>
              <a:rPr lang="en-US" sz="2400" dirty="0" smtClean="0">
                <a:latin typeface="Arial" panose="020B0604020202020204" pitchFamily="34" charset="0"/>
                <a:cs typeface="Arial" panose="020B0604020202020204" pitchFamily="34" charset="0"/>
              </a:rPr>
              <a:t>can</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appropriate action</a:t>
            </a:r>
            <a:r>
              <a:rPr lang="tr-TR" sz="2400" dirty="0" smtClean="0">
                <a:latin typeface="Arial" panose="020B0604020202020204" pitchFamily="34" charset="0"/>
                <a:cs typeface="Arial" panose="020B0604020202020204" pitchFamily="34" charset="0"/>
              </a:rPr>
              <a:t> be </a:t>
            </a:r>
            <a:r>
              <a:rPr lang="tr-TR" sz="2400" dirty="0" err="1">
                <a:latin typeface="Arial" panose="020B0604020202020204" pitchFamily="34" charset="0"/>
                <a:cs typeface="Arial" panose="020B0604020202020204" pitchFamily="34" charset="0"/>
              </a:rPr>
              <a:t>taken</a:t>
            </a:r>
            <a:r>
              <a:rPr lang="tr-TR" sz="2400" dirty="0" smtClean="0">
                <a:latin typeface="Arial" panose="020B0604020202020204" pitchFamily="34" charset="0"/>
                <a:cs typeface="Arial" panose="020B0604020202020204" pitchFamily="34" charset="0"/>
              </a:rPr>
              <a:t>.</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692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6" name="Unvan 1"/>
          <p:cNvSpPr>
            <a:spLocks noGrp="1"/>
          </p:cNvSpPr>
          <p:nvPr>
            <p:ph idx="1"/>
          </p:nvPr>
        </p:nvSpPr>
        <p:spPr>
          <a:xfrm>
            <a:off x="838200" y="1146510"/>
            <a:ext cx="10515600" cy="3318700"/>
          </a:xfrm>
        </p:spPr>
        <p:txBody>
          <a:bodyPr>
            <a:normAutofit/>
          </a:bodyPr>
          <a:lstStyle/>
          <a:p>
            <a:pPr algn="just"/>
            <a:r>
              <a:rPr lang="en-US" sz="2400" dirty="0">
                <a:latin typeface="Arial" panose="020B0604020202020204" pitchFamily="34" charset="0"/>
                <a:cs typeface="Arial" panose="020B0604020202020204" pitchFamily="34" charset="0"/>
              </a:rPr>
              <a:t>The ideal safety culture is where staff and systems work supportively and constructively together in an environment where discovered errors </a:t>
            </a:r>
            <a:r>
              <a:rPr lang="en-US" sz="2400" dirty="0" smtClean="0">
                <a:latin typeface="Arial" panose="020B0604020202020204" pitchFamily="34" charset="0"/>
                <a:cs typeface="Arial" panose="020B0604020202020204" pitchFamily="34" charset="0"/>
              </a:rPr>
              <a:t>are</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recognized </a:t>
            </a:r>
            <a:r>
              <a:rPr lang="en-US" sz="2400" dirty="0">
                <a:latin typeface="Arial" panose="020B0604020202020204" pitchFamily="34" charset="0"/>
                <a:cs typeface="Arial" panose="020B0604020202020204" pitchFamily="34" charset="0"/>
              </a:rPr>
              <a:t>and utilized in a positive and constructive way with a no-blame culture as back ground. Therefore the adopted culture is intended </a:t>
            </a:r>
            <a:r>
              <a:rPr lang="en-US" sz="2400" dirty="0" smtClean="0">
                <a:latin typeface="Arial" panose="020B0604020202020204" pitchFamily="34" charset="0"/>
                <a:cs typeface="Arial" panose="020B0604020202020204" pitchFamily="34" charset="0"/>
              </a:rPr>
              <a:t>to</a:t>
            </a:r>
            <a:r>
              <a:rPr lang="tr-T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encourage </a:t>
            </a:r>
            <a:r>
              <a:rPr lang="en-US" sz="2400" dirty="0">
                <a:latin typeface="Arial" panose="020B0604020202020204" pitchFamily="34" charset="0"/>
                <a:cs typeface="Arial" panose="020B0604020202020204" pitchFamily="34" charset="0"/>
              </a:rPr>
              <a:t>an open reporting culture based on learning from experiences and failures and seeking to handle all deviations in relation to a "</a:t>
            </a:r>
            <a:r>
              <a:rPr lang="en-US" sz="2400" dirty="0" smtClean="0">
                <a:latin typeface="Arial" panose="020B0604020202020204" pitchFamily="34" charset="0"/>
                <a:cs typeface="Arial" panose="020B0604020202020204" pitchFamily="34" charset="0"/>
              </a:rPr>
              <a:t>Just</a:t>
            </a:r>
            <a:r>
              <a:rPr lang="tr-TR" sz="2400" dirty="0" smtClean="0">
                <a:latin typeface="Arial" panose="020B0604020202020204" pitchFamily="34" charset="0"/>
                <a:cs typeface="Arial" panose="020B0604020202020204" pitchFamily="34" charset="0"/>
              </a:rPr>
              <a:t> </a:t>
            </a:r>
            <a:r>
              <a:rPr lang="tr-TR" sz="2400" dirty="0" err="1" smtClean="0">
                <a:latin typeface="Arial" panose="020B0604020202020204" pitchFamily="34" charset="0"/>
                <a:cs typeface="Arial" panose="020B0604020202020204" pitchFamily="34" charset="0"/>
              </a:rPr>
              <a:t>Culture</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for</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all</a:t>
            </a:r>
            <a:r>
              <a:rPr lang="tr-TR" sz="2400" dirty="0">
                <a:latin typeface="Arial" panose="020B0604020202020204" pitchFamily="34" charset="0"/>
                <a:cs typeface="Arial" panose="020B0604020202020204" pitchFamily="34" charset="0"/>
              </a:rPr>
              <a:t> </a:t>
            </a:r>
            <a:r>
              <a:rPr lang="tr-TR" sz="2400" dirty="0" err="1">
                <a:latin typeface="Arial" panose="020B0604020202020204" pitchFamily="34" charset="0"/>
                <a:cs typeface="Arial" panose="020B0604020202020204" pitchFamily="34" charset="0"/>
              </a:rPr>
              <a:t>involved</a:t>
            </a:r>
            <a:r>
              <a:rPr lang="tr-TR"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467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838200" y="365125"/>
            <a:ext cx="10515600" cy="869315"/>
          </a:xfrm>
        </p:spPr>
        <p:txBody>
          <a:bodyPr>
            <a:normAutofit/>
          </a:bodyPr>
          <a:lstStyle/>
          <a:p>
            <a:pPr algn="ctr"/>
            <a:r>
              <a:rPr lang="tr-TR" sz="2800" b="1" dirty="0" err="1" smtClean="0">
                <a:latin typeface="Arial" panose="020B0604020202020204" pitchFamily="34" charset="0"/>
                <a:cs typeface="Arial" panose="020B0604020202020204" pitchFamily="34" charset="0"/>
              </a:rPr>
              <a:t>Duties</a:t>
            </a:r>
            <a:r>
              <a:rPr lang="tr-TR" sz="2800" b="1" dirty="0" smtClean="0">
                <a:latin typeface="Arial" panose="020B0604020202020204" pitchFamily="34" charset="0"/>
                <a:cs typeface="Arial" panose="020B0604020202020204" pitchFamily="34" charset="0"/>
              </a:rPr>
              <a:t> </a:t>
            </a:r>
            <a:r>
              <a:rPr lang="tr-TR" sz="2800" b="1" dirty="0" err="1" smtClean="0">
                <a:latin typeface="Arial" panose="020B0604020202020204" pitchFamily="34" charset="0"/>
                <a:cs typeface="Arial" panose="020B0604020202020204" pitchFamily="34" charset="0"/>
              </a:rPr>
              <a:t>and</a:t>
            </a:r>
            <a:r>
              <a:rPr lang="tr-TR" sz="2800" b="1" dirty="0" smtClean="0">
                <a:latin typeface="Arial" panose="020B0604020202020204" pitchFamily="34" charset="0"/>
                <a:cs typeface="Arial" panose="020B0604020202020204" pitchFamily="34" charset="0"/>
              </a:rPr>
              <a:t> </a:t>
            </a:r>
            <a:r>
              <a:rPr lang="tr-TR" sz="2800" b="1" dirty="0" err="1" smtClean="0">
                <a:latin typeface="Arial" panose="020B0604020202020204" pitchFamily="34" charset="0"/>
                <a:cs typeface="Arial" panose="020B0604020202020204" pitchFamily="34" charset="0"/>
              </a:rPr>
              <a:t>Responsibilities</a:t>
            </a:r>
            <a:endParaRPr lang="tr-TR" sz="2800" b="1" dirty="0"/>
          </a:p>
        </p:txBody>
      </p:sp>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3" name="İçerik Yer Tutucusu 2"/>
          <p:cNvSpPr>
            <a:spLocks noGrp="1"/>
          </p:cNvSpPr>
          <p:nvPr>
            <p:ph idx="1"/>
          </p:nvPr>
        </p:nvSpPr>
        <p:spPr>
          <a:xfrm>
            <a:off x="838200" y="1711687"/>
            <a:ext cx="10515600" cy="3529584"/>
          </a:xfrm>
        </p:spPr>
        <p:txBody>
          <a:bodyPr/>
          <a:lstStyle/>
          <a:p>
            <a:pPr marL="0" indent="0">
              <a:buNone/>
            </a:pPr>
            <a:r>
              <a:rPr lang="tr-TR" b="1" dirty="0" err="1"/>
              <a:t>Accountable</a:t>
            </a:r>
            <a:r>
              <a:rPr lang="tr-TR" b="1" dirty="0"/>
              <a:t> </a:t>
            </a:r>
            <a:r>
              <a:rPr lang="tr-TR" b="1" dirty="0" smtClean="0"/>
              <a:t>Manager</a:t>
            </a:r>
          </a:p>
          <a:p>
            <a:pPr marL="0" indent="0" algn="just">
              <a:buNone/>
            </a:pPr>
            <a:r>
              <a:rPr lang="en-US" dirty="0"/>
              <a:t>The Accountable Manager is responsible for operations and the overall implementation and maintenance of the organization’s Safety </a:t>
            </a:r>
            <a:r>
              <a:rPr lang="en-US" dirty="0" smtClean="0"/>
              <a:t>Management</a:t>
            </a:r>
            <a:r>
              <a:rPr lang="tr-TR" dirty="0" smtClean="0"/>
              <a:t> </a:t>
            </a:r>
            <a:r>
              <a:rPr lang="en-US" dirty="0" smtClean="0"/>
              <a:t>System</a:t>
            </a:r>
            <a:r>
              <a:rPr lang="en-US" dirty="0"/>
              <a:t>. He/she has power to control financial and human resources issues and authority to manage the relations with other companies. The </a:t>
            </a:r>
            <a:r>
              <a:rPr lang="en-US" dirty="0" smtClean="0"/>
              <a:t>day-to-day</a:t>
            </a:r>
            <a:r>
              <a:rPr lang="tr-TR" dirty="0" smtClean="0"/>
              <a:t> </a:t>
            </a:r>
            <a:r>
              <a:rPr lang="en-US" dirty="0" smtClean="0"/>
              <a:t>management </a:t>
            </a:r>
            <a:r>
              <a:rPr lang="en-US" dirty="0"/>
              <a:t>of the program is delegated to the Safety Manager.</a:t>
            </a:r>
            <a:endParaRPr lang="tr-TR" dirty="0"/>
          </a:p>
        </p:txBody>
      </p:sp>
    </p:spTree>
    <p:extLst>
      <p:ext uri="{BB962C8B-B14F-4D97-AF65-F5344CB8AC3E}">
        <p14:creationId xmlns:p14="http://schemas.microsoft.com/office/powerpoint/2010/main" val="3504430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FA30E03-87F1-2B35-1856-E0ECF6B5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838200" y="365125"/>
            <a:ext cx="10515600" cy="567563"/>
          </a:xfrm>
        </p:spPr>
        <p:txBody>
          <a:bodyPr>
            <a:normAutofit/>
          </a:bodyPr>
          <a:lstStyle/>
          <a:p>
            <a:pPr algn="ctr"/>
            <a:r>
              <a:rPr lang="tr-TR" sz="2800" b="1" dirty="0" err="1" smtClean="0">
                <a:latin typeface="Arial" panose="020B0604020202020204" pitchFamily="34" charset="0"/>
                <a:cs typeface="Arial" panose="020B0604020202020204" pitchFamily="34" charset="0"/>
              </a:rPr>
              <a:t>Duties</a:t>
            </a:r>
            <a:r>
              <a:rPr lang="tr-TR" sz="2800" b="1" dirty="0" smtClean="0">
                <a:latin typeface="Arial" panose="020B0604020202020204" pitchFamily="34" charset="0"/>
                <a:cs typeface="Arial" panose="020B0604020202020204" pitchFamily="34" charset="0"/>
              </a:rPr>
              <a:t> </a:t>
            </a:r>
            <a:r>
              <a:rPr lang="tr-TR" sz="2800" b="1" dirty="0" err="1" smtClean="0">
                <a:latin typeface="Arial" panose="020B0604020202020204" pitchFamily="34" charset="0"/>
                <a:cs typeface="Arial" panose="020B0604020202020204" pitchFamily="34" charset="0"/>
              </a:rPr>
              <a:t>and</a:t>
            </a:r>
            <a:r>
              <a:rPr lang="tr-TR" sz="2800" b="1" dirty="0" smtClean="0">
                <a:latin typeface="Arial" panose="020B0604020202020204" pitchFamily="34" charset="0"/>
                <a:cs typeface="Arial" panose="020B0604020202020204" pitchFamily="34" charset="0"/>
              </a:rPr>
              <a:t> </a:t>
            </a:r>
            <a:r>
              <a:rPr lang="tr-TR" sz="2800" b="1" dirty="0" err="1" smtClean="0">
                <a:latin typeface="Arial" panose="020B0604020202020204" pitchFamily="34" charset="0"/>
                <a:cs typeface="Arial" panose="020B0604020202020204" pitchFamily="34" charset="0"/>
              </a:rPr>
              <a:t>Responsibilities</a:t>
            </a:r>
            <a:endParaRPr lang="tr-TR" sz="2800" b="1" dirty="0"/>
          </a:p>
        </p:txBody>
      </p:sp>
      <p:pic>
        <p:nvPicPr>
          <p:cNvPr id="5" name="Resim 4" descr="kafatası, simge, sembol, kuş, grafik içeren bir resim&#10;&#10;Açıklama otomatik olarak oluşturuldu">
            <a:extLst>
              <a:ext uri="{FF2B5EF4-FFF2-40B4-BE49-F238E27FC236}">
                <a16:creationId xmlns:a16="http://schemas.microsoft.com/office/drawing/2014/main" xmlns="" id="{AE0BCB29-1E3B-3322-3C06-0D670C12CD77}"/>
              </a:ext>
            </a:extLst>
          </p:cNvPr>
          <p:cNvPicPr>
            <a:picLocks noChangeAspect="1"/>
          </p:cNvPicPr>
          <p:nvPr/>
        </p:nvPicPr>
        <p:blipFill>
          <a:blip r:embed="rId3"/>
          <a:stretch>
            <a:fillRect/>
          </a:stretch>
        </p:blipFill>
        <p:spPr>
          <a:xfrm>
            <a:off x="181973" y="5611719"/>
            <a:ext cx="1549550" cy="875833"/>
          </a:xfrm>
          <a:prstGeom prst="rect">
            <a:avLst/>
          </a:prstGeom>
        </p:spPr>
      </p:pic>
      <p:sp>
        <p:nvSpPr>
          <p:cNvPr id="3" name="İçerik Yer Tutucusu 2"/>
          <p:cNvSpPr>
            <a:spLocks noGrp="1"/>
          </p:cNvSpPr>
          <p:nvPr>
            <p:ph idx="1"/>
          </p:nvPr>
        </p:nvSpPr>
        <p:spPr>
          <a:xfrm>
            <a:off x="838200" y="1225296"/>
            <a:ext cx="10515600" cy="4951667"/>
          </a:xfrm>
        </p:spPr>
        <p:txBody>
          <a:bodyPr/>
          <a:lstStyle/>
          <a:p>
            <a:pPr marL="0" indent="0">
              <a:buNone/>
            </a:pPr>
            <a:r>
              <a:rPr lang="tr-TR" b="1" dirty="0" err="1"/>
              <a:t>Safety</a:t>
            </a:r>
            <a:r>
              <a:rPr lang="tr-TR" b="1" dirty="0"/>
              <a:t> </a:t>
            </a:r>
            <a:r>
              <a:rPr lang="tr-TR" b="1" dirty="0" smtClean="0"/>
              <a:t>Manager</a:t>
            </a:r>
          </a:p>
          <a:p>
            <a:pPr marL="0" indent="0">
              <a:buNone/>
            </a:pPr>
            <a:r>
              <a:rPr lang="en-US" sz="2400" dirty="0">
                <a:latin typeface="Arial" panose="020B0604020202020204" pitchFamily="34" charset="0"/>
                <a:cs typeface="Arial" panose="020B0604020202020204" pitchFamily="34" charset="0"/>
              </a:rPr>
              <a:t>The Safety Manager is appointed by and reports to the Accountable Manager for all matters regarding safety. The Safety Manager has overall responsible for the management of the Safety Management System. The functions of the safety manager should be to</a:t>
            </a:r>
            <a:r>
              <a:rPr lang="en-US" sz="2400" dirty="0" smtClean="0">
                <a:latin typeface="Arial" panose="020B0604020202020204" pitchFamily="34" charset="0"/>
                <a:cs typeface="Arial" panose="020B0604020202020204" pitchFamily="34" charset="0"/>
              </a:rPr>
              <a:t>:</a:t>
            </a:r>
            <a:r>
              <a:rPr lang="tr-TR" sz="2400" dirty="0" smtClean="0">
                <a:latin typeface="Arial" panose="020B0604020202020204" pitchFamily="34" charset="0"/>
                <a:cs typeface="Arial" panose="020B0604020202020204" pitchFamily="34" charset="0"/>
              </a:rPr>
              <a:t> </a:t>
            </a:r>
          </a:p>
          <a:p>
            <a:pP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Be </a:t>
            </a:r>
            <a:r>
              <a:rPr lang="en-US" sz="2400" dirty="0">
                <a:latin typeface="Arial" panose="020B0604020202020204" pitchFamily="34" charset="0"/>
                <a:cs typeface="Arial" panose="020B0604020202020204" pitchFamily="34" charset="0"/>
              </a:rPr>
              <a:t>involved in occurrence / accident investigations.</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Manage the implementation SMS Plan on behalf of the accountable manager.</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Facilitate hazard identification, risk analysis and management.</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Monitor corrective action to ensure their accomplishment.</a:t>
            </a:r>
          </a:p>
          <a:p>
            <a:endParaRPr lang="tr-TR" dirty="0"/>
          </a:p>
        </p:txBody>
      </p:sp>
    </p:spTree>
    <p:extLst>
      <p:ext uri="{BB962C8B-B14F-4D97-AF65-F5344CB8AC3E}">
        <p14:creationId xmlns:p14="http://schemas.microsoft.com/office/powerpoint/2010/main" val="2073613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4274</Words>
  <Application>Microsoft Office PowerPoint</Application>
  <PresentationFormat>Geniş ekran</PresentationFormat>
  <Paragraphs>226</Paragraphs>
  <Slides>44</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44</vt:i4>
      </vt:variant>
    </vt:vector>
  </HeadingPairs>
  <TitlesOfParts>
    <vt:vector size="49" baseType="lpstr">
      <vt:lpstr>Arial</vt:lpstr>
      <vt:lpstr>Calibri</vt:lpstr>
      <vt:lpstr>Calibri Light</vt:lpstr>
      <vt:lpstr>Wingdings</vt:lpstr>
      <vt:lpstr>Office Teması</vt:lpstr>
      <vt:lpstr>SAFETY BRIEFING</vt:lpstr>
      <vt:lpstr>What is Safety Management System ?</vt:lpstr>
      <vt:lpstr>Basic Definitions of Safety Management System</vt:lpstr>
      <vt:lpstr>PowerPoint Sunusu</vt:lpstr>
      <vt:lpstr>Safety Responsibilities and Accountabilities</vt:lpstr>
      <vt:lpstr>PowerPoint Sunusu</vt:lpstr>
      <vt:lpstr>PowerPoint Sunusu</vt:lpstr>
      <vt:lpstr>Duties and Responsibilities</vt:lpstr>
      <vt:lpstr>Duties and Responsibilities</vt:lpstr>
      <vt:lpstr>PowerPoint Sunusu</vt:lpstr>
      <vt:lpstr>Duties and Responsibilities</vt:lpstr>
      <vt:lpstr>Duties and Responsibilities</vt:lpstr>
      <vt:lpstr>Safety Review Board (SRB)</vt:lpstr>
      <vt:lpstr>PowerPoint Sunusu</vt:lpstr>
      <vt:lpstr>Safety Action Group (SAG)</vt:lpstr>
      <vt:lpstr>PowerPoint Sunusu</vt:lpstr>
      <vt:lpstr>PowerPoint Sunusu</vt:lpstr>
      <vt:lpstr>Emergency Response Planning</vt:lpstr>
      <vt:lpstr>PowerPoint Sunusu</vt:lpstr>
      <vt:lpstr>SAFETY RISK MANAGEMENT</vt:lpstr>
      <vt:lpstr>SAFETY RISK MANAGEMENT</vt:lpstr>
      <vt:lpstr>SAFETY RISK MANAGEMENT</vt:lpstr>
      <vt:lpstr>SAFETY RISK MANAGEMENT</vt:lpstr>
      <vt:lpstr>Safety Risk Assessment and Mitigation</vt:lpstr>
      <vt:lpstr>Safety Risk Assessment and Mitigation</vt:lpstr>
      <vt:lpstr>Safety Risk Assessment and Mitigation</vt:lpstr>
      <vt:lpstr>Safety Risk Assessment and Mitigation</vt:lpstr>
      <vt:lpstr>Safety Risk Assessment and Mitigation</vt:lpstr>
      <vt:lpstr>Safety Risk Assessment and Mitigation</vt:lpstr>
      <vt:lpstr>Safety Risk Assessment and Mitigation</vt:lpstr>
      <vt:lpstr>Safety Risk Assessment and Mitigation</vt:lpstr>
      <vt:lpstr>Safety Risk Assessment and Mitigation</vt:lpstr>
      <vt:lpstr>SAFETY ASSURANCE</vt:lpstr>
      <vt:lpstr>SAFETY ASSURANCE</vt:lpstr>
      <vt:lpstr>SAFETY ASSURANCE</vt:lpstr>
      <vt:lpstr>How To Measure Safety Performance </vt:lpstr>
      <vt:lpstr>How To Measure Safety Performance </vt:lpstr>
      <vt:lpstr>How To Measure Safety Performance </vt:lpstr>
      <vt:lpstr>How To Measure Safety Performance </vt:lpstr>
      <vt:lpstr>How To Measure Safety Performance </vt:lpstr>
      <vt:lpstr>How To Measure Safety Performance </vt:lpstr>
      <vt:lpstr>How To Measure Safety Performance </vt:lpstr>
      <vt:lpstr>How To Measure Safety Performance </vt:lpstr>
      <vt:lpstr>THANK YOU</vt:lpstr>
    </vt:vector>
  </TitlesOfParts>
  <Company>Genel Havacilik 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SAFETY BRIEFING</dc:title>
  <dc:creator>Gizem Fulyali</dc:creator>
  <cp:lastModifiedBy>Gizem Fulyali</cp:lastModifiedBy>
  <cp:revision>33</cp:revision>
  <dcterms:created xsi:type="dcterms:W3CDTF">2023-08-27T12:53:17Z</dcterms:created>
  <dcterms:modified xsi:type="dcterms:W3CDTF">2024-08-01T12:32:08Z</dcterms:modified>
</cp:coreProperties>
</file>